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7" r:id="rId2"/>
    <p:sldId id="264" r:id="rId3"/>
    <p:sldId id="262" r:id="rId4"/>
    <p:sldId id="294" r:id="rId5"/>
    <p:sldId id="271" r:id="rId6"/>
    <p:sldId id="259" r:id="rId7"/>
    <p:sldId id="273" r:id="rId8"/>
    <p:sldId id="274" r:id="rId9"/>
    <p:sldId id="280" r:id="rId10"/>
    <p:sldId id="283" r:id="rId11"/>
    <p:sldId id="279" r:id="rId12"/>
    <p:sldId id="281" r:id="rId13"/>
    <p:sldId id="284" r:id="rId14"/>
    <p:sldId id="308" r:id="rId15"/>
    <p:sldId id="285" r:id="rId16"/>
    <p:sldId id="286" r:id="rId17"/>
    <p:sldId id="291" r:id="rId18"/>
    <p:sldId id="313" r:id="rId19"/>
    <p:sldId id="288" r:id="rId20"/>
    <p:sldId id="297" r:id="rId21"/>
    <p:sldId id="307" r:id="rId22"/>
    <p:sldId id="305" r:id="rId23"/>
    <p:sldId id="312" r:id="rId24"/>
    <p:sldId id="310" r:id="rId25"/>
    <p:sldId id="314" r:id="rId26"/>
    <p:sldId id="315" r:id="rId27"/>
    <p:sldId id="25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8CC3"/>
    <a:srgbClr val="24A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84" y="1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818A4-E6C5-4E56-8D60-75F8866F0432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9A6E3-9249-432C-A7F7-1444B4D2EC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MX">
                <a:solidFill>
                  <a:prstClr val="black"/>
                </a:solidFill>
              </a:rPr>
              <a:t>1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2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6523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s-MX">
                <a:solidFill>
                  <a:prstClr val="black"/>
                </a:solidFill>
              </a:rPr>
              <a:t>21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3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4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7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8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altLang="zh-CN"/>
              <a:t>10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es-SV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+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60842" y="1382713"/>
            <a:ext cx="1706563" cy="17065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454690" y="1382712"/>
            <a:ext cx="1706563" cy="1706563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5348539" y="1382712"/>
            <a:ext cx="1706563" cy="17065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7242387" y="1382712"/>
            <a:ext cx="1706563" cy="1706563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136236" y="1382712"/>
            <a:ext cx="1706563" cy="1706563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60842" y="3254259"/>
            <a:ext cx="1706563" cy="1706563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54690" y="3254258"/>
            <a:ext cx="1706563" cy="170656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348539" y="3254258"/>
            <a:ext cx="1706563" cy="1706563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242387" y="3254258"/>
            <a:ext cx="1706563" cy="1706563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136236" y="3254258"/>
            <a:ext cx="1706563" cy="17065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186F0-6CBE-4E28-BB6B-BD447B1DEEB6}" type="datetimeFigureOut">
              <a:rPr lang="zh-CN" altLang="en-US" smtClean="0"/>
              <a:t>2020/12/18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ED318-E7FD-4007-9A74-74C065DD0A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0"/>
            <a:r>
              <a:rPr lang="zh-CN" altLang="en-US"/>
              <a:t>第二级</a:t>
            </a:r>
          </a:p>
          <a:p>
            <a:pPr lvl="0"/>
            <a:r>
              <a:rPr lang="zh-CN" altLang="en-US"/>
              <a:t>第三级</a:t>
            </a:r>
          </a:p>
          <a:p>
            <a:pPr lvl="0"/>
            <a:r>
              <a:rPr lang="zh-CN" altLang="en-US"/>
              <a:t>第四级</a:t>
            </a:r>
          </a:p>
          <a:p>
            <a:pPr lvl="0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2018/8/20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91" y="0"/>
            <a:ext cx="12239691" cy="68580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0" name="34 Rectángulo"/>
          <p:cNvSpPr/>
          <p:nvPr/>
        </p:nvSpPr>
        <p:spPr bwMode="auto">
          <a:xfrm>
            <a:off x="0" y="285591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0" rIns="0" bIns="0" rtlCol="0" anchor="ctr"/>
          <a:lstStyle/>
          <a:p>
            <a:pPr algn="ctr" defTabSz="1157605"/>
            <a:endParaRPr lang="es-SV" sz="1465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4188505" y="4193468"/>
            <a:ext cx="3375155" cy="382499"/>
          </a:xfrm>
          <a:prstGeom prst="roundRect">
            <a:avLst>
              <a:gd name="adj" fmla="val 5047"/>
            </a:avLst>
          </a:prstGeom>
          <a:solidFill>
            <a:srgbClr val="24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73" tIns="21979" rIns="43873" bIns="21979" rtlCol="0" anchor="ctr"/>
          <a:lstStyle/>
          <a:p>
            <a:pPr algn="ctr" defTabSz="1157605">
              <a:lnSpc>
                <a:spcPct val="114000"/>
              </a:lnSpc>
            </a:pPr>
            <a:r>
              <a:rPr lang="es-SV" sz="2000" dirty="0">
                <a:solidFill>
                  <a:srgbClr val="FFFFFF"/>
                </a:solidFill>
                <a:latin typeface="Source Sans Pro Semibold" panose="020B0603030403020204" pitchFamily="34" charset="0"/>
              </a:rPr>
              <a:t>whoops team</a:t>
            </a:r>
          </a:p>
        </p:txBody>
      </p:sp>
      <p:sp>
        <p:nvSpPr>
          <p:cNvPr id="7" name="PA_文本框 3"/>
          <p:cNvSpPr txBox="1"/>
          <p:nvPr>
            <p:custDataLst>
              <p:tags r:id="rId1"/>
            </p:custDataLst>
          </p:nvPr>
        </p:nvSpPr>
        <p:spPr>
          <a:xfrm>
            <a:off x="1365107" y="2543518"/>
            <a:ext cx="9814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>
                <a:ln w="17780" cmpd="sng">
                  <a:noFill/>
                  <a:prstDash val="solid"/>
                  <a:miter lim="800000"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Around Jilin University</a:t>
            </a:r>
            <a:endParaRPr lang="zh-CN" altLang="en-US" sz="6600" b="1" dirty="0">
              <a:ln w="17780" cmpd="sng">
                <a:noFill/>
                <a:prstDash val="solid"/>
                <a:miter lim="800000"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PA_文本框 198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ltGray">
          <a:xfrm>
            <a:off x="3037115" y="1504631"/>
            <a:ext cx="6347260" cy="119045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81667" tIns="40833" rIns="81667" bIns="40833">
            <a:spAutoFit/>
          </a:bodyPr>
          <a:lstStyle>
            <a:lvl1pPr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0830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1597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25550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633855" algn="l" defTabSz="815975" fontAlgn="base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910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5482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0054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462655" defTabSz="81597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7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50612" y="4910012"/>
            <a:ext cx="5433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Project Manager</a:t>
            </a:r>
            <a:r>
              <a:rPr kumimoji="1" lang="zh-CN" altLang="en-US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Chen </a:t>
            </a:r>
            <a:r>
              <a:rPr kumimoji="1" lang="en-US" altLang="zh-CN" dirty="0" err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Ziming</a:t>
            </a:r>
            <a:endParaRPr kumimoji="1" lang="en-US" altLang="zh-CN" dirty="0">
              <a:solidFill>
                <a:schemeClr val="bg1"/>
              </a:solidFill>
              <a:latin typeface="Yuanti SC" charset="-122"/>
              <a:ea typeface="Yuanti SC" charset="-122"/>
              <a:cs typeface="Yuanti SC" charset="-122"/>
            </a:endParaRPr>
          </a:p>
          <a:p>
            <a:r>
              <a:rPr kumimoji="1" lang="en-US" altLang="zh-CN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Members</a:t>
            </a:r>
            <a:r>
              <a:rPr kumimoji="1" lang="zh-CN" altLang="en-US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：</a:t>
            </a:r>
            <a:r>
              <a:rPr kumimoji="1" lang="en-US" altLang="zh-CN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Du </a:t>
            </a:r>
            <a:r>
              <a:rPr kumimoji="1" lang="en-US" altLang="zh-CN" dirty="0" err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Xiaolong</a:t>
            </a:r>
            <a:r>
              <a:rPr kumimoji="1" lang="en-US" altLang="zh-CN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, Gao </a:t>
            </a:r>
            <a:r>
              <a:rPr kumimoji="1" lang="en-US" altLang="zh-CN" dirty="0" err="1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Xianjun</a:t>
            </a:r>
            <a:r>
              <a:rPr kumimoji="1" lang="en-US" altLang="zh-CN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, Wang Yu</a:t>
            </a:r>
            <a:endParaRPr kumimoji="1" lang="zh-CN" altLang="en-US" dirty="0">
              <a:solidFill>
                <a:schemeClr val="bg1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/>
      <p:bldP spid="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384168"/>
            <a:ext cx="4028135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Scope Definition</a:t>
            </a:r>
            <a:endParaRPr kumimoji="1" lang="zh-CN" altLang="en-US" sz="275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759" y="2243628"/>
            <a:ext cx="938174" cy="90690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970" y="2243628"/>
            <a:ext cx="938174" cy="90690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38" y="2238949"/>
            <a:ext cx="938174" cy="90690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49" y="2238949"/>
            <a:ext cx="938174" cy="90690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64247" y="2692400"/>
            <a:ext cx="33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" pitchFamily="2" charset="0"/>
              </a:rPr>
              <a:t> Chen </a:t>
            </a:r>
            <a:r>
              <a:rPr kumimoji="1" lang="en-US" altLang="zh-CN" i="1" dirty="0" err="1">
                <a:latin typeface="Times" pitchFamily="2" charset="0"/>
              </a:rPr>
              <a:t>Ziming</a:t>
            </a:r>
            <a:r>
              <a:rPr kumimoji="1" lang="en-US" altLang="zh-CN" i="1" dirty="0">
                <a:latin typeface="Times" pitchFamily="2" charset="0"/>
              </a:rPr>
              <a:t> &amp; Du </a:t>
            </a:r>
            <a:r>
              <a:rPr kumimoji="1" lang="en-US" altLang="zh-CN" i="1" dirty="0" err="1">
                <a:latin typeface="Times" pitchFamily="2" charset="0"/>
              </a:rPr>
              <a:t>Xiaolong</a:t>
            </a:r>
            <a:r>
              <a:rPr kumimoji="1" lang="en-US" altLang="zh-CN" i="1" dirty="0">
                <a:latin typeface="Times" pitchFamily="2" charset="0"/>
              </a:rPr>
              <a:t> </a:t>
            </a:r>
            <a:endParaRPr kumimoji="1" lang="zh-CN" altLang="en-US" i="1" dirty="0">
              <a:latin typeface="Times" pitchFamily="2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324784"/>
            <a:ext cx="762000" cy="736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514" y="5324784"/>
            <a:ext cx="762000" cy="7366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841560" y="5508418"/>
            <a:ext cx="338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	</a:t>
            </a:r>
            <a:r>
              <a:rPr kumimoji="1" lang="en-US" altLang="zh-CN" i="1" dirty="0">
                <a:latin typeface="Times" pitchFamily="2" charset="0"/>
              </a:rPr>
              <a:t>Chen </a:t>
            </a:r>
            <a:r>
              <a:rPr kumimoji="1" lang="en-US" altLang="zh-CN" i="1" dirty="0" err="1">
                <a:latin typeface="Times" pitchFamily="2" charset="0"/>
              </a:rPr>
              <a:t>Ziming</a:t>
            </a:r>
            <a:r>
              <a:rPr kumimoji="1" lang="en-US" altLang="zh-CN" i="1" dirty="0">
                <a:latin typeface="Times" pitchFamily="2" charset="0"/>
              </a:rPr>
              <a:t> &amp; Wang Yu</a:t>
            </a:r>
            <a:endParaRPr kumimoji="1" lang="zh-CN" altLang="en-US" i="1" dirty="0">
              <a:latin typeface="Times" pitchFamily="2" charset="0"/>
            </a:endParaRPr>
          </a:p>
        </p:txBody>
      </p:sp>
      <p:cxnSp>
        <p:nvCxnSpPr>
          <p:cNvPr id="21" name="直线箭头连接符 20"/>
          <p:cNvCxnSpPr>
            <a:stCxn id="10" idx="2"/>
          </p:cNvCxnSpPr>
          <p:nvPr/>
        </p:nvCxnSpPr>
        <p:spPr>
          <a:xfrm>
            <a:off x="5102846" y="3150530"/>
            <a:ext cx="1936721" cy="99427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13" idx="2"/>
          </p:cNvCxnSpPr>
          <p:nvPr/>
        </p:nvCxnSpPr>
        <p:spPr>
          <a:xfrm>
            <a:off x="6326057" y="3150530"/>
            <a:ext cx="713510" cy="99427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stCxn id="14" idx="2"/>
          </p:cNvCxnSpPr>
          <p:nvPr/>
        </p:nvCxnSpPr>
        <p:spPr>
          <a:xfrm flipH="1">
            <a:off x="7039569" y="3145851"/>
            <a:ext cx="417456" cy="99895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15" idx="2"/>
          </p:cNvCxnSpPr>
          <p:nvPr/>
        </p:nvCxnSpPr>
        <p:spPr>
          <a:xfrm flipH="1">
            <a:off x="7039568" y="3145851"/>
            <a:ext cx="1640668" cy="99895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544824" y="910338"/>
            <a:ext cx="1659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b="1" dirty="0">
                <a:solidFill>
                  <a:schemeClr val="accent2"/>
                </a:solidFill>
                <a:latin typeface="Times" pitchFamily="2" charset="0"/>
              </a:rPr>
              <a:t>Scenarios</a:t>
            </a:r>
            <a:endParaRPr lang="zh-CN" altLang="en-US" sz="2800" dirty="0"/>
          </a:p>
        </p:txBody>
      </p:sp>
      <p:cxnSp>
        <p:nvCxnSpPr>
          <p:cNvPr id="4" name="直线箭头连接符 3"/>
          <p:cNvCxnSpPr>
            <a:endCxn id="17" idx="0"/>
          </p:cNvCxnSpPr>
          <p:nvPr/>
        </p:nvCxnSpPr>
        <p:spPr>
          <a:xfrm flipH="1">
            <a:off x="6477000" y="4144808"/>
            <a:ext cx="490742" cy="117997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/>
          <p:cNvCxnSpPr>
            <a:endCxn id="18" idx="0"/>
          </p:cNvCxnSpPr>
          <p:nvPr/>
        </p:nvCxnSpPr>
        <p:spPr>
          <a:xfrm>
            <a:off x="6967742" y="4144808"/>
            <a:ext cx="633772" cy="117997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384168"/>
            <a:ext cx="4028135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Scope Definition</a:t>
            </a:r>
            <a:endParaRPr kumimoji="1" lang="zh-CN" altLang="en-US" sz="275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65" y="991208"/>
            <a:ext cx="9765722" cy="57592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30334" y="698820"/>
            <a:ext cx="7818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err="1">
                <a:solidFill>
                  <a:schemeClr val="accent2"/>
                </a:solidFill>
                <a:latin typeface="Times" pitchFamily="2" charset="0"/>
              </a:rPr>
              <a:t>Alen</a:t>
            </a:r>
            <a:r>
              <a:rPr kumimoji="1" lang="en-US" altLang="zh-CN" sz="3200" b="1" dirty="0">
                <a:solidFill>
                  <a:schemeClr val="accent2"/>
                </a:solidFill>
                <a:latin typeface="Times" pitchFamily="2" charset="0"/>
              </a:rPr>
              <a:t> and Daniel</a:t>
            </a:r>
            <a:endParaRPr kumimoji="1" lang="zh-CN" altLang="en-US" sz="3200" b="1" dirty="0">
              <a:solidFill>
                <a:schemeClr val="accent2"/>
              </a:solidFill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-1094874" y="203694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Inception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66612" y="102175"/>
            <a:ext cx="4864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Competency Queries</a:t>
            </a:r>
          </a:p>
          <a:p>
            <a:endParaRPr kumimoji="1" lang="zh-CN" altLang="en-US" sz="2800" dirty="0">
              <a:solidFill>
                <a:srgbClr val="00B0F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46343"/>
          <a:stretch>
            <a:fillRect/>
          </a:stretch>
        </p:blipFill>
        <p:spPr>
          <a:xfrm>
            <a:off x="1023299" y="1330521"/>
            <a:ext cx="9028301" cy="36016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23586" y="763372"/>
            <a:ext cx="316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i="1" dirty="0">
                <a:latin typeface="Times" pitchFamily="2" charset="0"/>
              </a:rPr>
              <a:t>Chen </a:t>
            </a:r>
            <a:r>
              <a:rPr kumimoji="1" lang="en-US" altLang="zh-CN" i="1" dirty="0" err="1">
                <a:latin typeface="Times" pitchFamily="2" charset="0"/>
              </a:rPr>
              <a:t>Ziming</a:t>
            </a:r>
            <a:r>
              <a:rPr kumimoji="1" lang="en-US" altLang="zh-CN" i="1" dirty="0">
                <a:latin typeface="Times" pitchFamily="2" charset="0"/>
              </a:rPr>
              <a:t> &amp; Wang Yu</a:t>
            </a:r>
            <a:endParaRPr kumimoji="1" lang="zh-CN" altLang="en-US" i="1" dirty="0">
              <a:latin typeface="Times" pitchFamily="2" charset="0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10051600" y="1413245"/>
            <a:ext cx="0" cy="3169146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023299" y="5084993"/>
            <a:ext cx="872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" pitchFamily="2" charset="0"/>
              </a:rPr>
              <a:t>Process </a:t>
            </a:r>
            <a:r>
              <a:rPr kumimoji="1" lang="en-US" altLang="zh-CN" sz="2800" dirty="0">
                <a:latin typeface="Times" pitchFamily="2" charset="0"/>
              </a:rPr>
              <a:t>of that helps the customer </a:t>
            </a:r>
            <a:r>
              <a:rPr kumimoji="1" lang="en-US" altLang="zh-CN" sz="2800" b="1" dirty="0">
                <a:latin typeface="Times" pitchFamily="2" charset="0"/>
              </a:rPr>
              <a:t>clarify his own needs.</a:t>
            </a:r>
            <a:endParaRPr kumimoji="1" lang="zh-CN" altLang="en-US" sz="2800" b="1" dirty="0">
              <a:latin typeface="Times" pitchFamily="2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46723" y="2474598"/>
            <a:ext cx="2192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Times" pitchFamily="2" charset="0"/>
              </a:rPr>
              <a:t>Progressive</a:t>
            </a:r>
            <a:endParaRPr kumimoji="1" lang="zh-CN" altLang="en-US" sz="2800" b="1" dirty="0">
              <a:solidFill>
                <a:srgbClr val="FF0000"/>
              </a:solidFill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-1094874" y="203694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Inception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018728" y="1024753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00B0F0"/>
                </a:solidFill>
                <a:latin typeface="Times" pitchFamily="2" charset="0"/>
              </a:rPr>
              <a:t>initial datasets description and datasets collection process</a:t>
            </a:r>
            <a:endParaRPr kumimoji="1" lang="zh-CN" altLang="en-US" sz="2800" b="1" dirty="0">
              <a:solidFill>
                <a:srgbClr val="00B0F0"/>
              </a:solidFill>
              <a:latin typeface="Times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768766" y="1510805"/>
            <a:ext cx="5859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" pitchFamily="2" charset="0"/>
              </a:rPr>
              <a:t> Gao </a:t>
            </a:r>
            <a:r>
              <a:rPr kumimoji="1" lang="en-US" altLang="zh-CN" i="1" dirty="0" err="1">
                <a:latin typeface="Times" pitchFamily="2" charset="0"/>
              </a:rPr>
              <a:t>Xianjun</a:t>
            </a:r>
            <a:r>
              <a:rPr kumimoji="1" lang="zh-CN" altLang="en-US" i="1" dirty="0">
                <a:latin typeface="Times" pitchFamily="2" charset="0"/>
              </a:rPr>
              <a:t> </a:t>
            </a:r>
            <a:r>
              <a:rPr kumimoji="1" lang="en-US" altLang="zh-CN" i="1" dirty="0">
                <a:latin typeface="Times" pitchFamily="2" charset="0"/>
              </a:rPr>
              <a:t>&amp;</a:t>
            </a:r>
            <a:r>
              <a:rPr kumimoji="1" lang="zh-CN" altLang="en-US" i="1" dirty="0">
                <a:latin typeface="Times" pitchFamily="2" charset="0"/>
              </a:rPr>
              <a:t> </a:t>
            </a:r>
            <a:r>
              <a:rPr kumimoji="1" lang="en-US" altLang="zh-CN" i="1" dirty="0">
                <a:latin typeface="Times" pitchFamily="2" charset="0"/>
              </a:rPr>
              <a:t>Chen </a:t>
            </a:r>
            <a:r>
              <a:rPr kumimoji="1" lang="en-US" altLang="zh-CN" i="1" dirty="0" err="1">
                <a:latin typeface="Times" pitchFamily="2" charset="0"/>
              </a:rPr>
              <a:t>Ziming</a:t>
            </a:r>
            <a:r>
              <a:rPr kumimoji="1" lang="en-US" altLang="zh-CN" i="1" dirty="0">
                <a:latin typeface="Times" pitchFamily="2" charset="0"/>
              </a:rPr>
              <a:t> </a:t>
            </a:r>
            <a:endParaRPr kumimoji="1" lang="zh-CN" altLang="en-US" i="1" dirty="0">
              <a:latin typeface="Times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2091" y="1870407"/>
            <a:ext cx="861854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" pitchFamily="2" charset="0"/>
              </a:rPr>
              <a:t>following websites are chosen as reference.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b="1" dirty="0">
                <a:solidFill>
                  <a:srgbClr val="FF0000"/>
                </a:solidFill>
                <a:latin typeface="Times" pitchFamily="2" charset="0"/>
              </a:rPr>
              <a:t>www.amap.com</a:t>
            </a:r>
            <a:r>
              <a:rPr lang="en-US" altLang="zh-CN" sz="2400" dirty="0">
                <a:latin typeface="Times" pitchFamily="2" charset="0"/>
              </a:rPr>
              <a:t>,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" pitchFamily="2" charset="0"/>
              </a:rPr>
              <a:t>give us routes depending on start place and end place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b="1" dirty="0" err="1">
                <a:solidFill>
                  <a:srgbClr val="FF0000"/>
                </a:solidFill>
                <a:latin typeface="Times" pitchFamily="2" charset="0"/>
              </a:rPr>
              <a:t>www.cc.meituan.com</a:t>
            </a:r>
            <a:r>
              <a:rPr lang="en-US" altLang="zh-CN" sz="2400" dirty="0">
                <a:latin typeface="Times" pitchFamily="2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" pitchFamily="2" charset="0"/>
              </a:rPr>
              <a:t>a large comment website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" pitchFamily="2" charset="0"/>
              </a:rPr>
              <a:t>provide the detailed information about, restaurant,  cinema, etc. </a:t>
            </a:r>
          </a:p>
          <a:p>
            <a:endParaRPr lang="en-US" altLang="zh-CN" sz="2400" dirty="0">
              <a:latin typeface="Time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800" b="1" dirty="0" err="1">
                <a:solidFill>
                  <a:srgbClr val="FF0000"/>
                </a:solidFill>
                <a:latin typeface="Times" pitchFamily="2" charset="0"/>
              </a:rPr>
              <a:t>www.ctrip.com</a:t>
            </a:r>
            <a:r>
              <a:rPr lang="en-US" altLang="zh-CN" sz="2400" dirty="0">
                <a:latin typeface="Times" pitchFamily="2" charset="0"/>
              </a:rPr>
              <a:t>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" pitchFamily="2" charset="0"/>
              </a:rPr>
              <a:t>search corresponding information with a specify tag.</a:t>
            </a:r>
            <a:endParaRPr kumimoji="1" lang="zh-CN" altLang="en-US" sz="2400" dirty="0"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-1094874" y="203694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Inception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09434" y="72986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B0F0"/>
                </a:solidFill>
                <a:latin typeface="Times" pitchFamily="2" charset="0"/>
              </a:rPr>
              <a:t>datasets collection process</a:t>
            </a:r>
            <a:endParaRPr kumimoji="1" lang="zh-CN" altLang="en-US" sz="3200" b="1" dirty="0">
              <a:solidFill>
                <a:srgbClr val="00B0F0"/>
              </a:solidFill>
              <a:latin typeface="Times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7893" y="1565029"/>
            <a:ext cx="861854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 b="1" dirty="0">
                <a:latin typeface="Times" pitchFamily="2" charset="0"/>
              </a:rPr>
              <a:t>A crawler in Python</a:t>
            </a:r>
            <a:r>
              <a:rPr lang="en-US" altLang="zh-CN" sz="2800" dirty="0">
                <a:latin typeface="Times" pitchFamily="2" charset="0"/>
              </a:rPr>
              <a:t>. </a:t>
            </a:r>
          </a:p>
          <a:p>
            <a:pPr indent="0" algn="l">
              <a:buFont typeface="Arial" panose="020B0604020202020204" pitchFamily="34" charset="0"/>
              <a:buNone/>
            </a:pPr>
            <a:endParaRPr lang="en-US" altLang="zh-CN" sz="2800" dirty="0">
              <a:latin typeface="Times" pitchFamily="2" charset="0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800" dirty="0">
                <a:latin typeface="Times" pitchFamily="2" charset="0"/>
              </a:rPr>
              <a:t>How it work?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" pitchFamily="2" charset="0"/>
              </a:rPr>
              <a:t>get the </a:t>
            </a:r>
            <a:r>
              <a:rPr lang="en-US" altLang="zh-CN" sz="2800" b="1" dirty="0">
                <a:latin typeface="Times" pitchFamily="2" charset="0"/>
              </a:rPr>
              <a:t>source code </a:t>
            </a:r>
            <a:r>
              <a:rPr lang="en-US" altLang="zh-CN" sz="2800" dirty="0">
                <a:latin typeface="Times" pitchFamily="2" charset="0"/>
              </a:rPr>
              <a:t>of the website </a:t>
            </a:r>
          </a:p>
          <a:p>
            <a:endParaRPr lang="en-US" altLang="zh-CN" sz="2800" dirty="0">
              <a:latin typeface="Time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Times" pitchFamily="2" charset="0"/>
              </a:rPr>
              <a:t>locate the section</a:t>
            </a:r>
            <a:r>
              <a:rPr lang="en-US" altLang="zh-CN" sz="2800" dirty="0">
                <a:latin typeface="Times" pitchFamily="2" charset="0"/>
              </a:rPr>
              <a:t> which records the tourist information by the regular expression. json language</a:t>
            </a:r>
          </a:p>
          <a:p>
            <a:r>
              <a:rPr lang="en-US" altLang="zh-CN" sz="2800" dirty="0">
                <a:latin typeface="Times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" pitchFamily="2" charset="0"/>
              </a:rPr>
              <a:t>by searching the </a:t>
            </a:r>
            <a:r>
              <a:rPr lang="en-US" altLang="zh-CN" sz="2800" b="1" dirty="0">
                <a:latin typeface="Times" pitchFamily="2" charset="0"/>
              </a:rPr>
              <a:t>specified tag</a:t>
            </a:r>
            <a:r>
              <a:rPr lang="en-US" altLang="zh-CN" sz="2800" dirty="0">
                <a:latin typeface="Times" pitchFamily="2" charset="0"/>
              </a:rPr>
              <a:t>, we can obtain the information</a:t>
            </a:r>
            <a:endParaRPr kumimoji="1" lang="zh-CN" altLang="en-US" sz="2800" b="1" dirty="0"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-72188" y="191662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Informal Modeling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691897" y="1211993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rgbClr val="00B0F0"/>
                </a:solidFill>
                <a:latin typeface="Times" pitchFamily="2" charset="0"/>
              </a:rPr>
              <a:t>EER Model definition</a:t>
            </a:r>
            <a:endParaRPr kumimoji="1" lang="zh-CN" altLang="en-US" sz="3600" b="1" dirty="0">
              <a:solidFill>
                <a:srgbClr val="00B0F0"/>
              </a:solidFill>
              <a:latin typeface="Times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78587" y="2055752"/>
            <a:ext cx="58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i="1" dirty="0">
                <a:latin typeface="Times" pitchFamily="2" charset="0"/>
              </a:rPr>
              <a:t>Wang </a:t>
            </a:r>
            <a:r>
              <a:rPr kumimoji="1" lang="en-US" altLang="zh-CN" sz="2000" i="1" dirty="0" err="1">
                <a:latin typeface="Times" pitchFamily="2" charset="0"/>
              </a:rPr>
              <a:t>yu</a:t>
            </a:r>
            <a:r>
              <a:rPr kumimoji="1" lang="en-US" altLang="zh-CN" sz="2000" i="1" dirty="0">
                <a:latin typeface="Times" pitchFamily="2" charset="0"/>
              </a:rPr>
              <a:t> &amp; Du </a:t>
            </a:r>
            <a:r>
              <a:rPr kumimoji="1" lang="en-US" altLang="zh-CN" sz="2000" i="1" dirty="0" err="1">
                <a:latin typeface="Times" pitchFamily="2" charset="0"/>
              </a:rPr>
              <a:t>Xiaolong</a:t>
            </a:r>
            <a:endParaRPr kumimoji="1" lang="zh-CN" altLang="en-US" sz="2000" i="1" dirty="0">
              <a:latin typeface="Times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38661" y="2970978"/>
            <a:ext cx="114322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Times" pitchFamily="2" charset="0"/>
              </a:rPr>
              <a:t>ER diagram design: </a:t>
            </a:r>
            <a:endParaRPr lang="en-US" altLang="zh-CN" sz="3600" dirty="0">
              <a:solidFill>
                <a:srgbClr val="FF0000"/>
              </a:solidFill>
              <a:latin typeface="Times" pitchFamily="2" charset="0"/>
            </a:endParaRPr>
          </a:p>
          <a:p>
            <a:endParaRPr lang="en-US" altLang="zh-CN" sz="3600" dirty="0">
              <a:solidFill>
                <a:srgbClr val="FF0000"/>
              </a:solidFill>
              <a:latin typeface="Time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" pitchFamily="2" charset="0"/>
              </a:rPr>
              <a:t>extract object class,</a:t>
            </a:r>
            <a:endParaRPr lang="en-US" altLang="zh-CN" sz="3600" dirty="0">
              <a:latin typeface="Times" pitchFamily="2" charset="0"/>
            </a:endParaRPr>
          </a:p>
          <a:p>
            <a:endParaRPr lang="en-US" altLang="zh-CN" sz="3600" dirty="0">
              <a:latin typeface="Time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3600" dirty="0">
                <a:latin typeface="Times" pitchFamily="2" charset="0"/>
              </a:rPr>
              <a:t>determine the attributes </a:t>
            </a:r>
            <a:endParaRPr lang="en-US" altLang="zh-CN" sz="3600" dirty="0"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05" y="170214"/>
            <a:ext cx="9023685" cy="651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-505326" y="263852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informal Modeling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75814" y="103712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00B0F0"/>
                </a:solidFill>
                <a:latin typeface="Times" pitchFamily="2" charset="0"/>
              </a:rPr>
              <a:t>Datasets metadata documentation</a:t>
            </a:r>
            <a:endParaRPr kumimoji="1" lang="zh-CN" altLang="en-US" sz="3200" dirty="0">
              <a:solidFill>
                <a:srgbClr val="00B0F0"/>
              </a:solidFill>
              <a:latin typeface="Times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21" y="1868999"/>
            <a:ext cx="10010404" cy="358734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19073" y="1594458"/>
            <a:ext cx="3042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" pitchFamily="2" charset="0"/>
              </a:rPr>
              <a:t>Gao </a:t>
            </a:r>
            <a:r>
              <a:rPr kumimoji="1" lang="en-US" altLang="zh-CN" i="1" dirty="0" err="1">
                <a:latin typeface="Times" pitchFamily="2" charset="0"/>
              </a:rPr>
              <a:t>Xianjun</a:t>
            </a:r>
            <a:endParaRPr kumimoji="1" lang="zh-CN" altLang="en-US" i="1" dirty="0"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80959"/>
            <a:ext cx="7070090" cy="6505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-505326" y="263852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Informal Modeling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66024" y="148787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solidFill>
                  <a:srgbClr val="00B0F0"/>
                </a:solidFill>
                <a:latin typeface="Times" pitchFamily="2" charset="0"/>
              </a:rPr>
              <a:t>datasets management process</a:t>
            </a:r>
            <a:endParaRPr kumimoji="1" lang="zh-CN" altLang="en-US" sz="4400" dirty="0">
              <a:solidFill>
                <a:srgbClr val="00B0F0"/>
              </a:solidFill>
              <a:latin typeface="Times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7400" y="2997013"/>
            <a:ext cx="7464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1" lang="en-US" altLang="zh-CN" sz="3200" dirty="0">
                <a:latin typeface="Times" pitchFamily="2" charset="0"/>
              </a:rPr>
              <a:t>Get rid of useless information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1" lang="en-US" altLang="zh-CN" sz="3200" dirty="0">
                <a:latin typeface="Times" pitchFamily="2" charset="0"/>
              </a:rPr>
              <a:t>stored as a CSV</a:t>
            </a:r>
            <a:endParaRPr kumimoji="1" lang="zh-CN" altLang="en-US" sz="3200" dirty="0"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3" r="20483"/>
          <a:stretch>
            <a:fillRect/>
          </a:stretch>
        </p:blipFill>
        <p:spPr>
          <a:xfrm>
            <a:off x="0" y="-6350"/>
            <a:ext cx="6086475" cy="6864350"/>
          </a:xfrm>
          <a:solidFill>
            <a:schemeClr val="bg2"/>
          </a:solidFill>
        </p:spPr>
      </p:pic>
      <p:sp>
        <p:nvSpPr>
          <p:cNvPr id="21" name="文本框 20"/>
          <p:cNvSpPr txBox="1"/>
          <p:nvPr/>
        </p:nvSpPr>
        <p:spPr>
          <a:xfrm>
            <a:off x="8068769" y="1704633"/>
            <a:ext cx="200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Yuanti SC" charset="-122"/>
              </a:rPr>
              <a:t>CONTENTS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Yuanti SC" charset="-122"/>
            </a:endParaRPr>
          </a:p>
        </p:txBody>
      </p:sp>
      <p:sp>
        <p:nvSpPr>
          <p:cNvPr id="23" name="TextBox 32"/>
          <p:cNvSpPr txBox="1">
            <a:spLocks noChangeArrowheads="1"/>
          </p:cNvSpPr>
          <p:nvPr/>
        </p:nvSpPr>
        <p:spPr bwMode="auto">
          <a:xfrm>
            <a:off x="7785517" y="2747791"/>
            <a:ext cx="37064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Yuanti SC" charset="-122"/>
                <a:ea typeface="Yuanti SC" charset="-122"/>
                <a:cs typeface="Yuanti SC" charset="-122"/>
              </a:rPr>
              <a:t>Description of the Project</a:t>
            </a:r>
            <a:endParaRPr lang="zh-CN" altLang="en-US" sz="2400" b="1" dirty="0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24" name="TextBox 32"/>
          <p:cNvSpPr txBox="1">
            <a:spLocks noChangeArrowheads="1"/>
          </p:cNvSpPr>
          <p:nvPr/>
        </p:nvSpPr>
        <p:spPr bwMode="auto">
          <a:xfrm>
            <a:off x="7072679" y="2689183"/>
            <a:ext cx="712949" cy="578882"/>
          </a:xfrm>
          <a:prstGeom prst="roundRect">
            <a:avLst/>
          </a:prstGeom>
          <a:solidFill>
            <a:srgbClr val="24AFB6"/>
          </a:solidFill>
          <a:ln w="28575">
            <a:solidFill>
              <a:srgbClr val="24AFB6"/>
            </a:solidFill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01</a:t>
            </a:r>
            <a:endParaRPr lang="zh-CN" altLang="en-US" sz="2800" b="1" dirty="0">
              <a:solidFill>
                <a:schemeClr val="bg1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27" name="TextBox 32"/>
          <p:cNvSpPr txBox="1">
            <a:spLocks noChangeArrowheads="1"/>
          </p:cNvSpPr>
          <p:nvPr/>
        </p:nvSpPr>
        <p:spPr bwMode="auto">
          <a:xfrm>
            <a:off x="7103840" y="4290502"/>
            <a:ext cx="681677" cy="578882"/>
          </a:xfrm>
          <a:prstGeom prst="roundRect">
            <a:avLst/>
          </a:prstGeom>
          <a:solidFill>
            <a:srgbClr val="A68CC3"/>
          </a:solidFill>
          <a:ln w="28575">
            <a:solidFill>
              <a:srgbClr val="A68CC3"/>
            </a:solidFill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02</a:t>
            </a:r>
            <a:endParaRPr lang="zh-CN" altLang="en-US" sz="2800" b="1" dirty="0">
              <a:solidFill>
                <a:schemeClr val="bg1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29" name="TextBox 32"/>
          <p:cNvSpPr txBox="1">
            <a:spLocks noChangeArrowheads="1"/>
          </p:cNvSpPr>
          <p:nvPr/>
        </p:nvSpPr>
        <p:spPr bwMode="auto">
          <a:xfrm>
            <a:off x="7785517" y="4375350"/>
            <a:ext cx="156004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Yuanti SC" charset="-122"/>
                <a:ea typeface="Yuanti SC" charset="-122"/>
                <a:cs typeface="Yuanti SC" charset="-122"/>
              </a:rPr>
              <a:t>Procedure</a:t>
            </a:r>
            <a:endParaRPr lang="zh-CN" altLang="en-US" sz="2400" b="1" dirty="0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35" name="34 Rectángulo"/>
          <p:cNvSpPr/>
          <p:nvPr/>
        </p:nvSpPr>
        <p:spPr bwMode="auto">
          <a:xfrm>
            <a:off x="-265169" y="1411526"/>
            <a:ext cx="6086475" cy="68580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0" rIns="0" bIns="0" rtlCol="0" anchor="ctr"/>
          <a:lstStyle/>
          <a:p>
            <a:pPr algn="ctr" defTabSz="1157605"/>
            <a:endParaRPr lang="es-SV" sz="1465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53176292-79D8-6B47-8A3D-6862CCFCD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4374" y="5745837"/>
            <a:ext cx="636372" cy="578882"/>
          </a:xfrm>
          <a:prstGeom prst="roundRect">
            <a:avLst/>
          </a:prstGeom>
          <a:solidFill>
            <a:srgbClr val="00B0F0"/>
          </a:solidFill>
          <a:ln w="28575"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latin typeface="Yuanti SC" charset="-122"/>
                <a:ea typeface="Yuanti SC" charset="-122"/>
                <a:cs typeface="Yuanti SC" charset="-122"/>
              </a:rPr>
              <a:t>03</a:t>
            </a:r>
            <a:endParaRPr lang="zh-CN" altLang="en-US" sz="2800" b="1" dirty="0">
              <a:solidFill>
                <a:schemeClr val="bg1"/>
              </a:solidFill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10" name="TextBox 32">
            <a:extLst>
              <a:ext uri="{FF2B5EF4-FFF2-40B4-BE49-F238E27FC236}">
                <a16:creationId xmlns:a16="http://schemas.microsoft.com/office/drawing/2014/main" id="{842839D4-8D15-0147-82E5-29B318524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6051" y="5830685"/>
            <a:ext cx="20056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Yuanti SC" charset="-122"/>
                <a:ea typeface="Yuanti SC" charset="-122"/>
                <a:cs typeface="Yuanti SC" charset="-122"/>
              </a:rPr>
              <a:t>Demo of DKG</a:t>
            </a:r>
            <a:endParaRPr lang="zh-CN" altLang="en-US" sz="2400" b="1" dirty="0">
              <a:latin typeface="Yuanti SC" charset="-122"/>
              <a:ea typeface="Yuanti SC" charset="-122"/>
              <a:cs typeface="Yuanti SC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 animBg="1"/>
      <p:bldP spid="27" grpId="0" animBg="1"/>
      <p:bldP spid="29" grpId="0"/>
      <p:bldP spid="9" grpId="0" animBg="1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-505326" y="263852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Formal Modeling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8840" y="1541122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00B0F0"/>
                </a:solidFill>
              </a:rPr>
              <a:t>Ontology definition</a:t>
            </a:r>
          </a:p>
          <a:p>
            <a:endParaRPr kumimoji="1" lang="zh-CN" altLang="en-US" sz="2800" b="1" dirty="0">
              <a:solidFill>
                <a:srgbClr val="00B0F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24805" y="2048626"/>
            <a:ext cx="3164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" pitchFamily="2" charset="0"/>
              </a:rPr>
              <a:t>Du </a:t>
            </a:r>
            <a:r>
              <a:rPr kumimoji="1" lang="en-US" altLang="zh-CN" i="1" dirty="0" err="1">
                <a:latin typeface="Times" pitchFamily="2" charset="0"/>
              </a:rPr>
              <a:t>Xiaolong</a:t>
            </a:r>
            <a:r>
              <a:rPr kumimoji="1" lang="en-US" altLang="zh-CN" i="1" dirty="0">
                <a:latin typeface="Times" pitchFamily="2" charset="0"/>
              </a:rPr>
              <a:t> &amp; Wang Yu</a:t>
            </a:r>
            <a:endParaRPr kumimoji="1" lang="zh-CN" altLang="en-US" i="1" dirty="0">
              <a:latin typeface="Times" pitchFamily="2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8840" y="2759959"/>
            <a:ext cx="10376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" pitchFamily="2" charset="0"/>
              </a:rPr>
              <a:t>search for </a:t>
            </a:r>
            <a:r>
              <a:rPr lang="en-US" altLang="zh-CN" sz="2400" dirty="0">
                <a:latin typeface="Times" pitchFamily="2" charset="0"/>
              </a:rPr>
              <a:t>common entities</a:t>
            </a:r>
            <a:r>
              <a:rPr lang="zh-CN" altLang="en-US" sz="2400" dirty="0">
                <a:latin typeface="Times" pitchFamily="2" charset="0"/>
              </a:rPr>
              <a:t> from the DBpedia. </a:t>
            </a:r>
            <a:endParaRPr lang="en-US" altLang="zh-CN" sz="2400" dirty="0">
              <a:latin typeface="Time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Times" pitchFamily="2" charset="0"/>
              </a:rPr>
              <a:t>compare the </a:t>
            </a:r>
            <a:r>
              <a:rPr lang="en-US" altLang="zh-CN" sz="2400" dirty="0">
                <a:latin typeface="Times" pitchFamily="2" charset="0"/>
              </a:rPr>
              <a:t>terms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in</a:t>
            </a:r>
            <a:r>
              <a:rPr lang="zh-CN" altLang="en-US" sz="2400" dirty="0">
                <a:latin typeface="Times" pitchFamily="2" charset="0"/>
              </a:rPr>
              <a:t> our ER </a:t>
            </a:r>
            <a:r>
              <a:rPr lang="en-US" altLang="zh-CN" sz="2400" dirty="0">
                <a:latin typeface="Times" pitchFamily="2" charset="0"/>
              </a:rPr>
              <a:t>module </a:t>
            </a:r>
            <a:r>
              <a:rPr lang="zh-CN" altLang="en-US" sz="2400" dirty="0">
                <a:latin typeface="Times" pitchFamily="2" charset="0"/>
              </a:rPr>
              <a:t>with the ones already present on UKC to make the our ER </a:t>
            </a:r>
            <a:r>
              <a:rPr lang="en-US" altLang="zh-CN" sz="2400" dirty="0">
                <a:latin typeface="Times" pitchFamily="2" charset="0"/>
              </a:rPr>
              <a:t>module </a:t>
            </a:r>
            <a:r>
              <a:rPr lang="zh-CN" altLang="en-US" sz="2400" dirty="0">
                <a:latin typeface="Times" pitchFamily="2" charset="0"/>
              </a:rPr>
              <a:t>more explicit and standardized. </a:t>
            </a:r>
          </a:p>
        </p:txBody>
      </p:sp>
      <p:sp>
        <p:nvSpPr>
          <p:cNvPr id="5" name="矩形 4"/>
          <p:cNvSpPr/>
          <p:nvPr/>
        </p:nvSpPr>
        <p:spPr>
          <a:xfrm>
            <a:off x="2295525" y="5443855"/>
            <a:ext cx="2505710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Avg_cost</a:t>
            </a:r>
          </a:p>
        </p:txBody>
      </p:sp>
      <p:sp>
        <p:nvSpPr>
          <p:cNvPr id="6" name="矩形 5"/>
          <p:cNvSpPr/>
          <p:nvPr/>
        </p:nvSpPr>
        <p:spPr>
          <a:xfrm>
            <a:off x="6503035" y="5374640"/>
            <a:ext cx="318325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600" b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Average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801235" y="4359275"/>
            <a:ext cx="2076450" cy="1306195"/>
          </a:xfrm>
          <a:prstGeom prst="rect">
            <a:avLst/>
          </a:prstGeom>
        </p:spPr>
      </p:pic>
      <p:pic>
        <p:nvPicPr>
          <p:cNvPr id="9" name="图片 8" descr="u=1668891066,3038527597&amp;fm=26&amp;gp=0"/>
          <p:cNvPicPr>
            <a:picLocks noChangeAspect="1"/>
          </p:cNvPicPr>
          <p:nvPr/>
        </p:nvPicPr>
        <p:blipFill>
          <a:blip r:embed="rId5">
            <a:lum bright="12000"/>
          </a:blip>
          <a:srcRect l="833" t="2292" b="17875"/>
          <a:stretch>
            <a:fillRect/>
          </a:stretch>
        </p:blipFill>
        <p:spPr>
          <a:xfrm>
            <a:off x="5083810" y="5641340"/>
            <a:ext cx="1511300" cy="1216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-505326" y="263852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Formal Modeling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59916" y="120789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rgbClr val="00B0F0"/>
                </a:solidFill>
              </a:rPr>
              <a:t>Ontology definition</a:t>
            </a:r>
          </a:p>
          <a:p>
            <a:endParaRPr kumimoji="1" lang="zh-CN" altLang="en-US" sz="3200" b="1" dirty="0">
              <a:solidFill>
                <a:srgbClr val="00B0F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3051175"/>
            <a:ext cx="11264900" cy="29400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15601" y="2011484"/>
            <a:ext cx="7295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i="1" dirty="0">
                <a:latin typeface="Times" pitchFamily="2" charset="0"/>
              </a:rPr>
              <a:t>Entity table after term normalization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-505326" y="263852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Formal Modeling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011154" y="39957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00B0F0"/>
                </a:solidFill>
              </a:rPr>
              <a:t>Ontology definition</a:t>
            </a:r>
          </a:p>
          <a:p>
            <a:endParaRPr kumimoji="1" lang="zh-CN" altLang="en-US" sz="2800" dirty="0">
              <a:solidFill>
                <a:srgbClr val="00B0F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4201" y="1230902"/>
            <a:ext cx="1037653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Based on the ER </a:t>
            </a:r>
            <a:r>
              <a:rPr dirty="0">
                <a:latin typeface="Times" pitchFamily="2" charset="0"/>
                <a:sym typeface="+mn-ea"/>
              </a:rPr>
              <a:t>diagram</a:t>
            </a:r>
            <a:r>
              <a:rPr lang="en-US" dirty="0">
                <a:latin typeface="Times" pitchFamily="2" charset="0"/>
              </a:rPr>
              <a:t> </a:t>
            </a:r>
            <a:r>
              <a:rPr dirty="0">
                <a:latin typeface="Times" pitchFamily="2" charset="0"/>
              </a:rPr>
              <a:t>we map the entity into class, and </a:t>
            </a:r>
            <a:r>
              <a:rPr lang="en-US" dirty="0">
                <a:latin typeface="Times" pitchFamily="2" charset="0"/>
              </a:rPr>
              <a:t>build</a:t>
            </a:r>
            <a:r>
              <a:rPr dirty="0">
                <a:latin typeface="Times" pitchFamily="2" charset="0"/>
              </a:rPr>
              <a:t> the </a:t>
            </a:r>
            <a:r>
              <a:rPr lang="en-US" dirty="0">
                <a:latin typeface="Times" pitchFamily="2" charset="0"/>
                <a:sym typeface="+mn-ea"/>
              </a:rPr>
              <a:t>d</a:t>
            </a:r>
            <a:r>
              <a:rPr dirty="0">
                <a:latin typeface="Times" pitchFamily="2" charset="0"/>
                <a:sym typeface="+mn-ea"/>
              </a:rPr>
              <a:t>ata property</a:t>
            </a:r>
            <a:r>
              <a:rPr dirty="0">
                <a:latin typeface="Times" pitchFamily="2" charset="0"/>
              </a:rPr>
              <a:t> and </a:t>
            </a:r>
            <a:r>
              <a:rPr lang="en-US" dirty="0">
                <a:latin typeface="Times" pitchFamily="2" charset="0"/>
                <a:sym typeface="+mn-ea"/>
              </a:rPr>
              <a:t>o</a:t>
            </a:r>
            <a:r>
              <a:rPr dirty="0">
                <a:latin typeface="Times" pitchFamily="2" charset="0"/>
                <a:sym typeface="+mn-ea"/>
              </a:rPr>
              <a:t>bject property </a:t>
            </a:r>
            <a:r>
              <a:rPr lang="en-US" dirty="0">
                <a:latin typeface="Times" pitchFamily="2" charset="0"/>
                <a:sym typeface="+mn-ea"/>
              </a:rPr>
              <a:t>by </a:t>
            </a:r>
            <a:r>
              <a:rPr lang="zh-CN" altLang="en-US" dirty="0">
                <a:latin typeface="Times" pitchFamily="2" charset="0"/>
                <a:sym typeface="+mn-ea"/>
              </a:rPr>
              <a:t>protégé</a:t>
            </a:r>
            <a:r>
              <a:rPr dirty="0">
                <a:latin typeface="Times" pitchFamily="2" charset="0"/>
              </a:rPr>
              <a:t>. </a:t>
            </a:r>
            <a:endParaRPr lang="en-US" altLang="zh-CN" dirty="0">
              <a:latin typeface="Times" pitchFamily="2" charset="0"/>
            </a:endParaRPr>
          </a:p>
          <a:p>
            <a:r>
              <a:rPr dirty="0">
                <a:latin typeface="Times" pitchFamily="2" charset="0"/>
              </a:rPr>
              <a:t>we evaluate and modify </a:t>
            </a:r>
            <a:r>
              <a:rPr lang="en-US" dirty="0">
                <a:latin typeface="Times" pitchFamily="2" charset="0"/>
              </a:rPr>
              <a:t>module </a:t>
            </a:r>
            <a:r>
              <a:rPr dirty="0">
                <a:latin typeface="Times" pitchFamily="2" charset="0"/>
              </a:rPr>
              <a:t>according to the data</a:t>
            </a:r>
            <a:r>
              <a:rPr lang="zh-CN" altLang="en-US" dirty="0">
                <a:latin typeface="Times" pitchFamily="2" charset="0"/>
                <a:sym typeface="+mn-ea"/>
              </a:rPr>
              <a:t> and export </a:t>
            </a:r>
            <a:r>
              <a:rPr lang="en-US" altLang="zh-CN" dirty="0">
                <a:latin typeface="Times" pitchFamily="2" charset="0"/>
                <a:sym typeface="+mn-ea"/>
              </a:rPr>
              <a:t>it </a:t>
            </a:r>
            <a:r>
              <a:rPr lang="zh-CN" altLang="en-US" dirty="0">
                <a:latin typeface="Times" pitchFamily="2" charset="0"/>
                <a:sym typeface="+mn-ea"/>
              </a:rPr>
              <a:t>to owl / XML file. </a:t>
            </a:r>
            <a:endParaRPr lang="zh-CN" altLang="en-US" dirty="0">
              <a:latin typeface="Times" pitchFamily="2" charset="0"/>
            </a:endParaRPr>
          </a:p>
          <a:p>
            <a:endParaRPr lang="zh-CN" altLang="en-US" dirty="0">
              <a:latin typeface="Times" pitchFamily="2" charset="0"/>
            </a:endParaRPr>
          </a:p>
          <a:p>
            <a:endParaRPr lang="zh-CN" dirty="0">
              <a:latin typeface="Times" pitchFamily="2" charset="0"/>
            </a:endParaRPr>
          </a:p>
          <a:p>
            <a:endParaRPr lang="zh-CN" dirty="0">
              <a:latin typeface="Times" pitchFamily="2" charset="0"/>
            </a:endParaRPr>
          </a:p>
          <a:p>
            <a:endParaRPr lang="zh-CN" dirty="0">
              <a:latin typeface="Times" pitchFamily="2" charset="0"/>
            </a:endParaRPr>
          </a:p>
          <a:p>
            <a:endParaRPr 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latin typeface="Times" pitchFamily="2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2238558"/>
            <a:ext cx="7945031" cy="4416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3182754" y="395932"/>
            <a:ext cx="512545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Data Integration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98880" y="1553785"/>
            <a:ext cx="896112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3200" b="1" dirty="0">
                <a:latin typeface="Times" pitchFamily="2" charset="0"/>
              </a:rPr>
              <a:t>karma</a:t>
            </a:r>
            <a:r>
              <a:rPr lang="en-US" altLang="zh-CN" sz="2800" dirty="0">
                <a:latin typeface="Times" pitchFamily="2" charset="0"/>
              </a:rPr>
              <a:t> to integrate the owl file and the csv file. </a:t>
            </a:r>
          </a:p>
          <a:p>
            <a:endParaRPr lang="en-US" altLang="zh-CN" sz="2800" dirty="0">
              <a:latin typeface="Time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" pitchFamily="2" charset="0"/>
              </a:rPr>
              <a:t>two files were </a:t>
            </a:r>
            <a:r>
              <a:rPr lang="en-US" altLang="zh-CN" sz="2800" b="1" dirty="0">
                <a:latin typeface="Times" pitchFamily="2" charset="0"/>
              </a:rPr>
              <a:t>imported</a:t>
            </a:r>
            <a:r>
              <a:rPr lang="en-US" altLang="zh-CN" sz="2800" dirty="0">
                <a:latin typeface="Times" pitchFamily="2" charset="0"/>
              </a:rPr>
              <a:t> into karma. </a:t>
            </a:r>
          </a:p>
          <a:p>
            <a:endParaRPr lang="en-US" altLang="zh-CN" sz="2800" dirty="0">
              <a:latin typeface="Time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" pitchFamily="2" charset="0"/>
              </a:rPr>
              <a:t>map</a:t>
            </a:r>
            <a:r>
              <a:rPr lang="en-US" altLang="zh-CN" sz="2800" dirty="0">
                <a:latin typeface="Times" pitchFamily="2" charset="0"/>
              </a:rPr>
              <a:t> each data label in the csv file to its corresponding property and </a:t>
            </a:r>
            <a:r>
              <a:rPr lang="en-US" altLang="zh-CN" sz="2800" dirty="0" err="1">
                <a:latin typeface="Times" pitchFamily="2" charset="0"/>
              </a:rPr>
              <a:t>classPage</a:t>
            </a:r>
            <a:r>
              <a:rPr lang="en-US" altLang="zh-CN" sz="2800" dirty="0">
                <a:latin typeface="Times" pitchFamily="2" charset="0"/>
              </a:rPr>
              <a:t> in the owl file.</a:t>
            </a:r>
          </a:p>
          <a:p>
            <a:r>
              <a:rPr lang="en-US" altLang="zh-CN" sz="2800" dirty="0">
                <a:latin typeface="Times" pitchFamily="2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" pitchFamily="2" charset="0"/>
              </a:rPr>
              <a:t>set its foreign key </a:t>
            </a:r>
            <a:r>
              <a:rPr lang="en-US" altLang="zh-CN" sz="2800" dirty="0">
                <a:latin typeface="Times" pitchFamily="2" charset="0"/>
              </a:rPr>
              <a:t>for each class in the owl file. </a:t>
            </a:r>
          </a:p>
          <a:p>
            <a:endParaRPr lang="en-US" altLang="zh-CN" sz="2800" dirty="0">
              <a:latin typeface="Time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" pitchFamily="2" charset="0"/>
              </a:rPr>
              <a:t>complete the mapping </a:t>
            </a:r>
            <a:r>
              <a:rPr lang="en-US" altLang="zh-CN" sz="2800" dirty="0">
                <a:latin typeface="Times" pitchFamily="2" charset="0"/>
              </a:rPr>
              <a:t>between the data in the csv file and the ontology in semantic in owl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kumimoji="1" lang="zh-CN" altLang="en-US" sz="2800" dirty="0">
              <a:latin typeface="Times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9520" y="922102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i="1" dirty="0">
                <a:latin typeface="Times" pitchFamily="2" charset="0"/>
              </a:rPr>
              <a:t>Gao </a:t>
            </a:r>
            <a:r>
              <a:rPr kumimoji="1" lang="en-US" altLang="zh-CN" i="1" dirty="0" err="1">
                <a:latin typeface="Times" pitchFamily="2" charset="0"/>
              </a:rPr>
              <a:t>Xianjun</a:t>
            </a:r>
            <a:endParaRPr kumimoji="1" lang="zh-CN" altLang="en-US" i="1" dirty="0"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图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20" y="0"/>
            <a:ext cx="8106425" cy="67682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0" b="23780"/>
          <a:stretch>
            <a:fillRect/>
          </a:stretch>
        </p:blipFill>
        <p:spPr>
          <a:xfrm>
            <a:off x="-6350" y="0"/>
            <a:ext cx="12198350" cy="4457701"/>
          </a:xfrm>
          <a:solidFill>
            <a:schemeClr val="bg2"/>
          </a:solidFill>
        </p:spPr>
      </p:pic>
      <p:sp>
        <p:nvSpPr>
          <p:cNvPr id="12" name="34 Rectángulo"/>
          <p:cNvSpPr/>
          <p:nvPr/>
        </p:nvSpPr>
        <p:spPr bwMode="auto">
          <a:xfrm>
            <a:off x="-31372" y="-24139"/>
            <a:ext cx="12192000" cy="4457701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0" rIns="0" bIns="0" rtlCol="0" anchor="ctr"/>
          <a:lstStyle/>
          <a:p>
            <a:pPr algn="ctr" defTabSz="1157605"/>
            <a:endParaRPr lang="es-SV" sz="1465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1631523" y="1893660"/>
            <a:ext cx="8928954" cy="3742044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7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74792" y="1999247"/>
            <a:ext cx="74881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800" b="1" dirty="0">
                <a:latin typeface="Yuanti SC" charset="-122"/>
                <a:ea typeface="Yuanti SC" charset="-122"/>
                <a:cs typeface="Yuanti SC" charset="-122"/>
              </a:rPr>
              <a:t>PART THREE</a:t>
            </a:r>
            <a:endParaRPr kumimoji="1" lang="zh-CN" altLang="en-US" sz="8800" b="1" dirty="0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20896" y="3429000"/>
            <a:ext cx="490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600" b="1" dirty="0">
                <a:latin typeface="Yuanti SC" charset="-122"/>
                <a:ea typeface="Yuanti SC" charset="-122"/>
                <a:cs typeface="Yuanti SC" charset="-122"/>
              </a:rPr>
              <a:t>Demo of DKG</a:t>
            </a:r>
            <a:endParaRPr kumimoji="1" lang="zh-CN" altLang="en-US" sz="3600" b="1" dirty="0">
              <a:latin typeface="Yuanti SC" charset="-122"/>
              <a:ea typeface="Yuanti SC" charset="-122"/>
              <a:cs typeface="Yuant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75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4D4255-B37F-3941-BAD0-41D646ED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418" y="286143"/>
            <a:ext cx="3283582" cy="6285714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4A630829-2A97-1A47-9073-8F1DD1F1E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337" y="358062"/>
            <a:ext cx="3440202" cy="48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1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691" y="0"/>
            <a:ext cx="12239691" cy="6858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10" name="34 Rectángulo"/>
          <p:cNvSpPr/>
          <p:nvPr/>
        </p:nvSpPr>
        <p:spPr bwMode="auto">
          <a:xfrm>
            <a:off x="-47691" y="0"/>
            <a:ext cx="12192000" cy="6858000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0" rIns="0" bIns="0" rtlCol="0" anchor="ctr"/>
          <a:lstStyle/>
          <a:p>
            <a:pPr algn="ctr" defTabSz="1157605"/>
            <a:endParaRPr lang="es-SV" sz="1465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ángulo redondeado 21"/>
          <p:cNvSpPr/>
          <p:nvPr/>
        </p:nvSpPr>
        <p:spPr>
          <a:xfrm>
            <a:off x="4565738" y="3561068"/>
            <a:ext cx="3375155" cy="382499"/>
          </a:xfrm>
          <a:prstGeom prst="roundRect">
            <a:avLst>
              <a:gd name="adj" fmla="val 5047"/>
            </a:avLst>
          </a:prstGeom>
          <a:solidFill>
            <a:srgbClr val="24AF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873" tIns="21979" rIns="43873" bIns="21979" rtlCol="0" anchor="ctr"/>
          <a:lstStyle/>
          <a:p>
            <a:pPr algn="ctr" defTabSz="1157605">
              <a:lnSpc>
                <a:spcPct val="114000"/>
              </a:lnSpc>
            </a:pPr>
            <a:r>
              <a:rPr lang="es-SV" sz="2000" dirty="0">
                <a:solidFill>
                  <a:srgbClr val="FFFFFF"/>
                </a:solidFill>
                <a:latin typeface="Source Sans Pro Semibold" panose="020B0603030403020204" pitchFamily="34" charset="0"/>
              </a:rPr>
              <a:t>whoops_team</a:t>
            </a:r>
          </a:p>
        </p:txBody>
      </p:sp>
      <p:sp>
        <p:nvSpPr>
          <p:cNvPr id="15" name="矩形 14"/>
          <p:cNvSpPr/>
          <p:nvPr/>
        </p:nvSpPr>
        <p:spPr>
          <a:xfrm>
            <a:off x="2960856" y="681505"/>
            <a:ext cx="6584920" cy="2389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THANKS!</a:t>
            </a:r>
            <a:endParaRPr lang="zh-CN" altLang="en-US" sz="115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0" b="23780"/>
          <a:stretch>
            <a:fillRect/>
          </a:stretch>
        </p:blipFill>
        <p:spPr>
          <a:xfrm>
            <a:off x="-6350" y="0"/>
            <a:ext cx="12198350" cy="4457701"/>
          </a:xfrm>
          <a:solidFill>
            <a:schemeClr val="bg2"/>
          </a:solidFill>
        </p:spPr>
      </p:pic>
      <p:sp>
        <p:nvSpPr>
          <p:cNvPr id="12" name="34 Rectángulo"/>
          <p:cNvSpPr/>
          <p:nvPr/>
        </p:nvSpPr>
        <p:spPr bwMode="auto">
          <a:xfrm>
            <a:off x="-36762" y="-335191"/>
            <a:ext cx="12192000" cy="4457701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0" rIns="0" bIns="0" rtlCol="0" anchor="ctr"/>
          <a:lstStyle/>
          <a:p>
            <a:pPr algn="ctr" defTabSz="1157605"/>
            <a:endParaRPr lang="es-SV" sz="1465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1631523" y="1893660"/>
            <a:ext cx="8928954" cy="3742044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899795" y="2031989"/>
            <a:ext cx="63188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800" b="1">
                <a:latin typeface="Yuanti SC" charset="-122"/>
                <a:ea typeface="Yuanti SC" charset="-122"/>
                <a:cs typeface="Yuanti SC" charset="-122"/>
              </a:rPr>
              <a:t>PART ONE</a:t>
            </a:r>
            <a:endParaRPr kumimoji="1" lang="zh-CN" altLang="en-US" sz="8800" b="1" dirty="0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65855" y="3997960"/>
            <a:ext cx="63861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Yuanti SC" charset="-122"/>
                <a:ea typeface="Yuanti SC" charset="-122"/>
                <a:cs typeface="Yuanti SC" charset="-122"/>
              </a:rPr>
              <a:t>Description of the Project</a:t>
            </a:r>
            <a:endParaRPr lang="zh-CN" altLang="en-US" sz="3200" b="1" dirty="0">
              <a:latin typeface="Yuanti SC" charset="-122"/>
              <a:ea typeface="Yuanti SC" charset="-122"/>
              <a:cs typeface="Yuanti SC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 bwMode="auto">
          <a:xfrm rot="10800000">
            <a:off x="6591991" y="464673"/>
            <a:ext cx="4145280" cy="1065491"/>
            <a:chOff x="-9053" y="2526756"/>
            <a:chExt cx="6666414" cy="1642368"/>
          </a:xfrm>
        </p:grpSpPr>
        <p:grpSp>
          <p:nvGrpSpPr>
            <p:cNvPr id="3" name="Group 6"/>
            <p:cNvGrpSpPr/>
            <p:nvPr/>
          </p:nvGrpSpPr>
          <p:grpSpPr bwMode="auto">
            <a:xfrm>
              <a:off x="-9053" y="2533713"/>
              <a:ext cx="1131454" cy="1635411"/>
              <a:chOff x="11060545" y="3449451"/>
              <a:chExt cx="1131454" cy="1635411"/>
            </a:xfrm>
          </p:grpSpPr>
          <p:sp>
            <p:nvSpPr>
              <p:cNvPr id="24" name="Rectangle 7"/>
              <p:cNvSpPr>
                <a:spLocks noChangeArrowheads="1"/>
              </p:cNvSpPr>
              <p:nvPr/>
            </p:nvSpPr>
            <p:spPr bwMode="auto">
              <a:xfrm>
                <a:off x="11060545" y="3448848"/>
                <a:ext cx="1131704" cy="371677"/>
              </a:xfrm>
              <a:prstGeom prst="rect">
                <a:avLst/>
              </a:prstGeom>
              <a:solidFill>
                <a:srgbClr val="24AFB6"/>
              </a:solidFill>
              <a:ln>
                <a:solidFill>
                  <a:srgbClr val="24AFB6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5" name="Rectangle 8"/>
              <p:cNvSpPr>
                <a:spLocks noChangeArrowheads="1"/>
              </p:cNvSpPr>
              <p:nvPr/>
            </p:nvSpPr>
            <p:spPr bwMode="auto">
              <a:xfrm>
                <a:off x="11060545" y="3820525"/>
                <a:ext cx="1131704" cy="887896"/>
              </a:xfrm>
              <a:prstGeom prst="rect">
                <a:avLst/>
              </a:prstGeom>
              <a:solidFill>
                <a:srgbClr val="24AFB6"/>
              </a:solidFill>
              <a:ln>
                <a:solidFill>
                  <a:srgbClr val="24AFB6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6" name="Rectangle 9"/>
              <p:cNvSpPr>
                <a:spLocks noChangeArrowheads="1"/>
              </p:cNvSpPr>
              <p:nvPr/>
            </p:nvSpPr>
            <p:spPr bwMode="auto">
              <a:xfrm>
                <a:off x="11060545" y="4708420"/>
                <a:ext cx="1131704" cy="376442"/>
              </a:xfrm>
              <a:prstGeom prst="rect">
                <a:avLst/>
              </a:prstGeom>
              <a:solidFill>
                <a:srgbClr val="24AFB6"/>
              </a:solidFill>
              <a:ln>
                <a:solidFill>
                  <a:srgbClr val="24AFB6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4" name="Group 10"/>
            <p:cNvGrpSpPr/>
            <p:nvPr/>
          </p:nvGrpSpPr>
          <p:grpSpPr bwMode="auto">
            <a:xfrm>
              <a:off x="1125758" y="2533713"/>
              <a:ext cx="1256220" cy="1635411"/>
              <a:chOff x="9929091" y="3449451"/>
              <a:chExt cx="1256220" cy="1635411"/>
            </a:xfrm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9929158" y="3448848"/>
                <a:ext cx="1130116" cy="371677"/>
              </a:xfrm>
              <a:prstGeom prst="rect">
                <a:avLst/>
              </a:prstGeom>
              <a:solidFill>
                <a:srgbClr val="A68CC3"/>
              </a:solidFill>
              <a:ln>
                <a:solidFill>
                  <a:srgbClr val="A68CC3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Rectangle 6"/>
              <p:cNvSpPr>
                <a:spLocks noChangeArrowheads="1"/>
              </p:cNvSpPr>
              <p:nvPr/>
            </p:nvSpPr>
            <p:spPr bwMode="auto">
              <a:xfrm>
                <a:off x="9929158" y="4708420"/>
                <a:ext cx="1130116" cy="376442"/>
              </a:xfrm>
              <a:prstGeom prst="rect">
                <a:avLst/>
              </a:prstGeom>
              <a:solidFill>
                <a:srgbClr val="A68CC3"/>
              </a:solidFill>
              <a:ln>
                <a:solidFill>
                  <a:srgbClr val="A68CC3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3" name="Freeform 10"/>
              <p:cNvSpPr/>
              <p:nvPr/>
            </p:nvSpPr>
            <p:spPr bwMode="auto">
              <a:xfrm>
                <a:off x="9929158" y="3820525"/>
                <a:ext cx="1255507" cy="887896"/>
              </a:xfrm>
              <a:custGeom>
                <a:avLst/>
                <a:gdLst>
                  <a:gd name="T0" fmla="*/ 925 w 1027"/>
                  <a:gd name="T1" fmla="*/ 218 h 726"/>
                  <a:gd name="T2" fmla="*/ 925 w 1027"/>
                  <a:gd name="T3" fmla="*/ 0 h 726"/>
                  <a:gd name="T4" fmla="*/ 0 w 1027"/>
                  <a:gd name="T5" fmla="*/ 0 h 726"/>
                  <a:gd name="T6" fmla="*/ 0 w 1027"/>
                  <a:gd name="T7" fmla="*/ 726 h 726"/>
                  <a:gd name="T8" fmla="*/ 925 w 1027"/>
                  <a:gd name="T9" fmla="*/ 726 h 726"/>
                  <a:gd name="T10" fmla="*/ 925 w 1027"/>
                  <a:gd name="T11" fmla="*/ 510 h 726"/>
                  <a:gd name="T12" fmla="*/ 1027 w 1027"/>
                  <a:gd name="T13" fmla="*/ 363 h 726"/>
                  <a:gd name="T14" fmla="*/ 925 w 1027"/>
                  <a:gd name="T15" fmla="*/ 218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7" h="726">
                    <a:moveTo>
                      <a:pt x="925" y="218"/>
                    </a:moveTo>
                    <a:lnTo>
                      <a:pt x="925" y="0"/>
                    </a:lnTo>
                    <a:lnTo>
                      <a:pt x="0" y="0"/>
                    </a:lnTo>
                    <a:lnTo>
                      <a:pt x="0" y="726"/>
                    </a:lnTo>
                    <a:lnTo>
                      <a:pt x="925" y="726"/>
                    </a:lnTo>
                    <a:lnTo>
                      <a:pt x="925" y="510"/>
                    </a:lnTo>
                    <a:lnTo>
                      <a:pt x="1027" y="363"/>
                    </a:lnTo>
                    <a:lnTo>
                      <a:pt x="925" y="218"/>
                    </a:lnTo>
                    <a:close/>
                  </a:path>
                </a:pathLst>
              </a:custGeom>
              <a:solidFill>
                <a:srgbClr val="A68CC3"/>
              </a:solidFill>
              <a:ln>
                <a:solidFill>
                  <a:srgbClr val="A68CC3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5" name="Group 19"/>
            <p:cNvGrpSpPr/>
            <p:nvPr/>
          </p:nvGrpSpPr>
          <p:grpSpPr bwMode="auto">
            <a:xfrm>
              <a:off x="2246979" y="2533713"/>
              <a:ext cx="1254997" cy="1635411"/>
              <a:chOff x="8798859" y="3449451"/>
              <a:chExt cx="1254997" cy="1635411"/>
            </a:xfrm>
          </p:grpSpPr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8798297" y="3448848"/>
                <a:ext cx="1130116" cy="371677"/>
              </a:xfrm>
              <a:prstGeom prst="rect">
                <a:avLst/>
              </a:prstGeom>
              <a:solidFill>
                <a:srgbClr val="24AFB6"/>
              </a:solidFill>
              <a:ln>
                <a:solidFill>
                  <a:srgbClr val="24AFB6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8798297" y="4708420"/>
                <a:ext cx="1130116" cy="376442"/>
              </a:xfrm>
              <a:prstGeom prst="rect">
                <a:avLst/>
              </a:prstGeom>
              <a:solidFill>
                <a:srgbClr val="24AFB6"/>
              </a:solidFill>
              <a:ln>
                <a:solidFill>
                  <a:srgbClr val="24AFB6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0" name="Freeform 21"/>
              <p:cNvSpPr/>
              <p:nvPr/>
            </p:nvSpPr>
            <p:spPr bwMode="auto">
              <a:xfrm>
                <a:off x="8798297" y="3820525"/>
                <a:ext cx="1255508" cy="887896"/>
              </a:xfrm>
              <a:custGeom>
                <a:avLst/>
                <a:gdLst>
                  <a:gd name="T0" fmla="*/ 924 w 1026"/>
                  <a:gd name="T1" fmla="*/ 218 h 726"/>
                  <a:gd name="T2" fmla="*/ 924 w 1026"/>
                  <a:gd name="T3" fmla="*/ 0 h 726"/>
                  <a:gd name="T4" fmla="*/ 0 w 1026"/>
                  <a:gd name="T5" fmla="*/ 0 h 726"/>
                  <a:gd name="T6" fmla="*/ 0 w 1026"/>
                  <a:gd name="T7" fmla="*/ 726 h 726"/>
                  <a:gd name="T8" fmla="*/ 924 w 1026"/>
                  <a:gd name="T9" fmla="*/ 726 h 726"/>
                  <a:gd name="T10" fmla="*/ 924 w 1026"/>
                  <a:gd name="T11" fmla="*/ 510 h 726"/>
                  <a:gd name="T12" fmla="*/ 1026 w 1026"/>
                  <a:gd name="T13" fmla="*/ 363 h 726"/>
                  <a:gd name="T14" fmla="*/ 924 w 1026"/>
                  <a:gd name="T15" fmla="*/ 218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26" h="726">
                    <a:moveTo>
                      <a:pt x="924" y="218"/>
                    </a:moveTo>
                    <a:lnTo>
                      <a:pt x="924" y="0"/>
                    </a:lnTo>
                    <a:lnTo>
                      <a:pt x="0" y="0"/>
                    </a:lnTo>
                    <a:lnTo>
                      <a:pt x="0" y="726"/>
                    </a:lnTo>
                    <a:lnTo>
                      <a:pt x="924" y="726"/>
                    </a:lnTo>
                    <a:lnTo>
                      <a:pt x="924" y="510"/>
                    </a:lnTo>
                    <a:lnTo>
                      <a:pt x="1026" y="363"/>
                    </a:lnTo>
                    <a:lnTo>
                      <a:pt x="924" y="218"/>
                    </a:lnTo>
                    <a:close/>
                  </a:path>
                </a:pathLst>
              </a:custGeom>
              <a:solidFill>
                <a:srgbClr val="24AFB6"/>
              </a:solidFill>
              <a:ln>
                <a:solidFill>
                  <a:srgbClr val="24AFB6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6" name="Group 23"/>
            <p:cNvGrpSpPr/>
            <p:nvPr/>
          </p:nvGrpSpPr>
          <p:grpSpPr bwMode="auto">
            <a:xfrm>
              <a:off x="3345712" y="2526756"/>
              <a:ext cx="1256220" cy="1635411"/>
              <a:chOff x="7667404" y="3449451"/>
              <a:chExt cx="1256220" cy="1635411"/>
            </a:xfrm>
          </p:grpSpPr>
          <p:sp>
            <p:nvSpPr>
              <p:cNvPr id="15" name="Rectangle 19"/>
              <p:cNvSpPr>
                <a:spLocks noChangeArrowheads="1"/>
              </p:cNvSpPr>
              <p:nvPr/>
            </p:nvSpPr>
            <p:spPr bwMode="auto">
              <a:xfrm>
                <a:off x="7668067" y="3449451"/>
                <a:ext cx="1130116" cy="371677"/>
              </a:xfrm>
              <a:prstGeom prst="rect">
                <a:avLst/>
              </a:prstGeom>
              <a:solidFill>
                <a:srgbClr val="A68CC3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Rectangle 20"/>
              <p:cNvSpPr>
                <a:spLocks noChangeArrowheads="1"/>
              </p:cNvSpPr>
              <p:nvPr/>
            </p:nvSpPr>
            <p:spPr bwMode="auto">
              <a:xfrm>
                <a:off x="7668067" y="4709024"/>
                <a:ext cx="1130116" cy="376442"/>
              </a:xfrm>
              <a:prstGeom prst="rect">
                <a:avLst/>
              </a:prstGeom>
              <a:solidFill>
                <a:srgbClr val="A68CC3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Freeform 22"/>
              <p:cNvSpPr/>
              <p:nvPr/>
            </p:nvSpPr>
            <p:spPr bwMode="auto">
              <a:xfrm>
                <a:off x="7667404" y="3821303"/>
                <a:ext cx="1256220" cy="888039"/>
              </a:xfrm>
              <a:custGeom>
                <a:avLst/>
                <a:gdLst>
                  <a:gd name="T0" fmla="*/ 1256220 w 1027"/>
                  <a:gd name="T1" fmla="*/ 444020 h 726"/>
                  <a:gd name="T2" fmla="*/ 1131454 w 1027"/>
                  <a:gd name="T3" fmla="*/ 266656 h 726"/>
                  <a:gd name="T4" fmla="*/ 1131454 w 1027"/>
                  <a:gd name="T5" fmla="*/ 0 h 726"/>
                  <a:gd name="T6" fmla="*/ 0 w 1027"/>
                  <a:gd name="T7" fmla="*/ 0 h 726"/>
                  <a:gd name="T8" fmla="*/ 0 w 1027"/>
                  <a:gd name="T9" fmla="*/ 888039 h 726"/>
                  <a:gd name="T10" fmla="*/ 1131454 w 1027"/>
                  <a:gd name="T11" fmla="*/ 888039 h 726"/>
                  <a:gd name="T12" fmla="*/ 1131454 w 1027"/>
                  <a:gd name="T13" fmla="*/ 621383 h 726"/>
                  <a:gd name="T14" fmla="*/ 1256220 w 1027"/>
                  <a:gd name="T15" fmla="*/ 444020 h 72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027" h="726">
                    <a:moveTo>
                      <a:pt x="1027" y="363"/>
                    </a:moveTo>
                    <a:lnTo>
                      <a:pt x="925" y="218"/>
                    </a:lnTo>
                    <a:lnTo>
                      <a:pt x="925" y="0"/>
                    </a:lnTo>
                    <a:lnTo>
                      <a:pt x="0" y="0"/>
                    </a:lnTo>
                    <a:lnTo>
                      <a:pt x="0" y="726"/>
                    </a:lnTo>
                    <a:lnTo>
                      <a:pt x="925" y="726"/>
                    </a:lnTo>
                    <a:lnTo>
                      <a:pt x="925" y="508"/>
                    </a:lnTo>
                    <a:lnTo>
                      <a:pt x="1027" y="363"/>
                    </a:lnTo>
                    <a:close/>
                  </a:path>
                </a:pathLst>
              </a:custGeom>
              <a:solidFill>
                <a:srgbClr val="A68C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" name="Group 27"/>
            <p:cNvGrpSpPr/>
            <p:nvPr/>
          </p:nvGrpSpPr>
          <p:grpSpPr bwMode="auto">
            <a:xfrm flipH="1">
              <a:off x="5165999" y="2528590"/>
              <a:ext cx="1491362" cy="1637857"/>
              <a:chOff x="5389529" y="3447005"/>
              <a:chExt cx="1491362" cy="1637857"/>
            </a:xfrm>
          </p:grpSpPr>
          <p:sp>
            <p:nvSpPr>
              <p:cNvPr id="12" name="Freeform 11"/>
              <p:cNvSpPr/>
              <p:nvPr/>
            </p:nvSpPr>
            <p:spPr bwMode="auto">
              <a:xfrm>
                <a:off x="5403272" y="3447005"/>
                <a:ext cx="1477619" cy="1637857"/>
              </a:xfrm>
              <a:custGeom>
                <a:avLst/>
                <a:gdLst>
                  <a:gd name="T0" fmla="*/ 1075683 w 511"/>
                  <a:gd name="T1" fmla="*/ 1637857 h 564"/>
                  <a:gd name="T2" fmla="*/ 1474727 w 511"/>
                  <a:gd name="T3" fmla="*/ 1263241 h 564"/>
                  <a:gd name="T4" fmla="*/ 1474727 w 511"/>
                  <a:gd name="T5" fmla="*/ 1263241 h 564"/>
                  <a:gd name="T6" fmla="*/ 1471836 w 511"/>
                  <a:gd name="T7" fmla="*/ 1263241 h 564"/>
                  <a:gd name="T8" fmla="*/ 1477619 w 511"/>
                  <a:gd name="T9" fmla="*/ 1263241 h 564"/>
                  <a:gd name="T10" fmla="*/ 1069900 w 511"/>
                  <a:gd name="T11" fmla="*/ 818928 h 564"/>
                  <a:gd name="T12" fmla="*/ 1477619 w 511"/>
                  <a:gd name="T13" fmla="*/ 377520 h 564"/>
                  <a:gd name="T14" fmla="*/ 1471836 w 511"/>
                  <a:gd name="T15" fmla="*/ 377520 h 564"/>
                  <a:gd name="T16" fmla="*/ 1474727 w 511"/>
                  <a:gd name="T17" fmla="*/ 374616 h 564"/>
                  <a:gd name="T18" fmla="*/ 1474727 w 511"/>
                  <a:gd name="T19" fmla="*/ 374616 h 564"/>
                  <a:gd name="T20" fmla="*/ 1075683 w 511"/>
                  <a:gd name="T21" fmla="*/ 0 h 564"/>
                  <a:gd name="T22" fmla="*/ 0 w 511"/>
                  <a:gd name="T23" fmla="*/ 818928 h 564"/>
                  <a:gd name="T24" fmla="*/ 1075683 w 511"/>
                  <a:gd name="T25" fmla="*/ 1637857 h 564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11" h="564">
                    <a:moveTo>
                      <a:pt x="372" y="564"/>
                    </a:moveTo>
                    <a:cubicBezTo>
                      <a:pt x="383" y="497"/>
                      <a:pt x="439" y="444"/>
                      <a:pt x="510" y="435"/>
                    </a:cubicBezTo>
                    <a:cubicBezTo>
                      <a:pt x="510" y="435"/>
                      <a:pt x="510" y="435"/>
                      <a:pt x="510" y="435"/>
                    </a:cubicBezTo>
                    <a:cubicBezTo>
                      <a:pt x="510" y="435"/>
                      <a:pt x="509" y="435"/>
                      <a:pt x="509" y="435"/>
                    </a:cubicBezTo>
                    <a:cubicBezTo>
                      <a:pt x="509" y="435"/>
                      <a:pt x="510" y="435"/>
                      <a:pt x="511" y="435"/>
                    </a:cubicBezTo>
                    <a:cubicBezTo>
                      <a:pt x="432" y="425"/>
                      <a:pt x="370" y="361"/>
                      <a:pt x="370" y="282"/>
                    </a:cubicBezTo>
                    <a:cubicBezTo>
                      <a:pt x="370" y="204"/>
                      <a:pt x="432" y="139"/>
                      <a:pt x="511" y="130"/>
                    </a:cubicBezTo>
                    <a:cubicBezTo>
                      <a:pt x="510" y="130"/>
                      <a:pt x="509" y="130"/>
                      <a:pt x="509" y="130"/>
                    </a:cubicBezTo>
                    <a:cubicBezTo>
                      <a:pt x="509" y="130"/>
                      <a:pt x="510" y="129"/>
                      <a:pt x="510" y="129"/>
                    </a:cubicBezTo>
                    <a:cubicBezTo>
                      <a:pt x="510" y="129"/>
                      <a:pt x="510" y="129"/>
                      <a:pt x="510" y="129"/>
                    </a:cubicBezTo>
                    <a:cubicBezTo>
                      <a:pt x="440" y="121"/>
                      <a:pt x="383" y="68"/>
                      <a:pt x="372" y="0"/>
                    </a:cubicBezTo>
                    <a:cubicBezTo>
                      <a:pt x="0" y="282"/>
                      <a:pt x="0" y="282"/>
                      <a:pt x="0" y="282"/>
                    </a:cubicBezTo>
                    <a:lnTo>
                      <a:pt x="372" y="564"/>
                    </a:lnTo>
                    <a:close/>
                  </a:path>
                </a:pathLst>
              </a:custGeom>
              <a:solidFill>
                <a:srgbClr val="A68C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>
                <a:off x="5403272" y="3844543"/>
                <a:ext cx="1393218" cy="847673"/>
              </a:xfrm>
              <a:custGeom>
                <a:avLst/>
                <a:gdLst>
                  <a:gd name="T0" fmla="*/ 0 w 1139"/>
                  <a:gd name="T1" fmla="*/ 420779 h 693"/>
                  <a:gd name="T2" fmla="*/ 1393218 w 1139"/>
                  <a:gd name="T3" fmla="*/ 847673 h 693"/>
                  <a:gd name="T4" fmla="*/ 1388325 w 1139"/>
                  <a:gd name="T5" fmla="*/ 0 h 693"/>
                  <a:gd name="T6" fmla="*/ 0 w 1139"/>
                  <a:gd name="T7" fmla="*/ 420779 h 69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139" h="693">
                    <a:moveTo>
                      <a:pt x="0" y="344"/>
                    </a:moveTo>
                    <a:lnTo>
                      <a:pt x="1139" y="693"/>
                    </a:lnTo>
                    <a:lnTo>
                      <a:pt x="1135" y="0"/>
                    </a:lnTo>
                    <a:lnTo>
                      <a:pt x="0" y="344"/>
                    </a:lnTo>
                    <a:close/>
                  </a:path>
                </a:pathLst>
              </a:custGeom>
              <a:solidFill>
                <a:srgbClr val="C0C6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30"/>
              <p:cNvSpPr/>
              <p:nvPr/>
            </p:nvSpPr>
            <p:spPr bwMode="auto">
              <a:xfrm>
                <a:off x="5389529" y="3901032"/>
                <a:ext cx="507917" cy="727471"/>
              </a:xfrm>
              <a:custGeom>
                <a:avLst/>
                <a:gdLst>
                  <a:gd name="connsiteX0" fmla="*/ 618495 w 664756"/>
                  <a:gd name="connsiteY0" fmla="*/ 0 h 953239"/>
                  <a:gd name="connsiteX1" fmla="*/ 624180 w 664756"/>
                  <a:gd name="connsiteY1" fmla="*/ 28716 h 953239"/>
                  <a:gd name="connsiteX2" fmla="*/ 664756 w 664756"/>
                  <a:gd name="connsiteY2" fmla="*/ 524872 h 953239"/>
                  <a:gd name="connsiteX3" fmla="*/ 646420 w 664756"/>
                  <a:gd name="connsiteY3" fmla="*/ 861130 h 953239"/>
                  <a:gd name="connsiteX4" fmla="*/ 633609 w 664756"/>
                  <a:gd name="connsiteY4" fmla="*/ 953239 h 953239"/>
                  <a:gd name="connsiteX5" fmla="*/ 0 w 664756"/>
                  <a:gd name="connsiteY5" fmla="*/ 470866 h 953239"/>
                  <a:gd name="connsiteX6" fmla="*/ 588961 w 664756"/>
                  <a:gd name="connsiteY6" fmla="*/ 22484 h 953239"/>
                  <a:gd name="connsiteX7" fmla="*/ 618495 w 664756"/>
                  <a:gd name="connsiteY7" fmla="*/ 0 h 953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4756" h="953239">
                    <a:moveTo>
                      <a:pt x="618495" y="0"/>
                    </a:moveTo>
                    <a:lnTo>
                      <a:pt x="624180" y="28716"/>
                    </a:lnTo>
                    <a:cubicBezTo>
                      <a:pt x="650550" y="185452"/>
                      <a:pt x="664756" y="352095"/>
                      <a:pt x="664756" y="524872"/>
                    </a:cubicBezTo>
                    <a:cubicBezTo>
                      <a:pt x="664756" y="640057"/>
                      <a:pt x="658442" y="752516"/>
                      <a:pt x="646420" y="861130"/>
                    </a:cubicBezTo>
                    <a:lnTo>
                      <a:pt x="633609" y="953239"/>
                    </a:lnTo>
                    <a:lnTo>
                      <a:pt x="0" y="470866"/>
                    </a:lnTo>
                    <a:cubicBezTo>
                      <a:pt x="0" y="470866"/>
                      <a:pt x="0" y="470866"/>
                      <a:pt x="588961" y="22484"/>
                    </a:cubicBezTo>
                    <a:lnTo>
                      <a:pt x="618495" y="0"/>
                    </a:lnTo>
                    <a:close/>
                  </a:path>
                </a:pathLst>
              </a:custGeom>
              <a:solidFill>
                <a:srgbClr val="24AFB6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</p:grpSp>
        <p:grpSp>
          <p:nvGrpSpPr>
            <p:cNvPr id="8" name="Group 31"/>
            <p:cNvGrpSpPr/>
            <p:nvPr/>
          </p:nvGrpSpPr>
          <p:grpSpPr bwMode="auto">
            <a:xfrm flipH="1">
              <a:off x="4332808" y="2528590"/>
              <a:ext cx="1318603" cy="1635411"/>
              <a:chOff x="6473567" y="3449451"/>
              <a:chExt cx="1318603" cy="1635411"/>
            </a:xfrm>
          </p:grpSpPr>
          <p:sp>
            <p:nvSpPr>
              <p:cNvPr id="9" name="Freeform 13"/>
              <p:cNvSpPr/>
              <p:nvPr/>
            </p:nvSpPr>
            <p:spPr bwMode="auto">
              <a:xfrm>
                <a:off x="6478689" y="3449206"/>
                <a:ext cx="1188844" cy="371677"/>
              </a:xfrm>
              <a:custGeom>
                <a:avLst/>
                <a:gdLst>
                  <a:gd name="T0" fmla="*/ 411 w 411"/>
                  <a:gd name="T1" fmla="*/ 0 h 128"/>
                  <a:gd name="T2" fmla="*/ 0 w 411"/>
                  <a:gd name="T3" fmla="*/ 0 h 128"/>
                  <a:gd name="T4" fmla="*/ 138 w 411"/>
                  <a:gd name="T5" fmla="*/ 128 h 128"/>
                  <a:gd name="T6" fmla="*/ 411 w 411"/>
                  <a:gd name="T7" fmla="*/ 128 h 128"/>
                  <a:gd name="T8" fmla="*/ 411 w 411"/>
                  <a:gd name="T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28">
                    <a:moveTo>
                      <a:pt x="4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1" y="67"/>
                      <a:pt x="68" y="120"/>
                      <a:pt x="138" y="128"/>
                    </a:cubicBezTo>
                    <a:cubicBezTo>
                      <a:pt x="411" y="128"/>
                      <a:pt x="411" y="128"/>
                      <a:pt x="411" y="128"/>
                    </a:cubicBezTo>
                    <a:lnTo>
                      <a:pt x="411" y="0"/>
                    </a:lnTo>
                    <a:close/>
                  </a:path>
                </a:pathLst>
              </a:custGeom>
              <a:solidFill>
                <a:srgbClr val="24AFB6"/>
              </a:solidFill>
              <a:ln>
                <a:solidFill>
                  <a:srgbClr val="24AFB6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10" name="Freeform 14"/>
              <p:cNvSpPr/>
              <p:nvPr/>
            </p:nvSpPr>
            <p:spPr bwMode="auto">
              <a:xfrm>
                <a:off x="6478689" y="4708778"/>
                <a:ext cx="1188844" cy="376443"/>
              </a:xfrm>
              <a:custGeom>
                <a:avLst/>
                <a:gdLst>
                  <a:gd name="T0" fmla="*/ 138 w 411"/>
                  <a:gd name="T1" fmla="*/ 0 h 129"/>
                  <a:gd name="T2" fmla="*/ 0 w 411"/>
                  <a:gd name="T3" fmla="*/ 129 h 129"/>
                  <a:gd name="T4" fmla="*/ 411 w 411"/>
                  <a:gd name="T5" fmla="*/ 129 h 129"/>
                  <a:gd name="T6" fmla="*/ 411 w 411"/>
                  <a:gd name="T7" fmla="*/ 0 h 129"/>
                  <a:gd name="T8" fmla="*/ 138 w 411"/>
                  <a:gd name="T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129">
                    <a:moveTo>
                      <a:pt x="138" y="0"/>
                    </a:moveTo>
                    <a:cubicBezTo>
                      <a:pt x="68" y="9"/>
                      <a:pt x="11" y="61"/>
                      <a:pt x="0" y="129"/>
                    </a:cubicBezTo>
                    <a:cubicBezTo>
                      <a:pt x="411" y="129"/>
                      <a:pt x="411" y="129"/>
                      <a:pt x="411" y="129"/>
                    </a:cubicBezTo>
                    <a:cubicBezTo>
                      <a:pt x="411" y="0"/>
                      <a:pt x="411" y="0"/>
                      <a:pt x="411" y="0"/>
                    </a:cubicBezTo>
                    <a:lnTo>
                      <a:pt x="138" y="0"/>
                    </a:lnTo>
                    <a:close/>
                  </a:path>
                </a:pathLst>
              </a:custGeom>
              <a:solidFill>
                <a:srgbClr val="24AFB6"/>
              </a:solidFill>
              <a:ln>
                <a:solidFill>
                  <a:srgbClr val="24AFB6"/>
                </a:solidFill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>
                  <a:latin typeface="+mn-lt"/>
                </a:endParaRPr>
              </a:p>
            </p:txBody>
          </p:sp>
          <p:sp>
            <p:nvSpPr>
              <p:cNvPr id="11" name="Freeform 23"/>
              <p:cNvSpPr/>
              <p:nvPr/>
            </p:nvSpPr>
            <p:spPr bwMode="auto">
              <a:xfrm>
                <a:off x="6473567" y="3821303"/>
                <a:ext cx="1318603" cy="888039"/>
              </a:xfrm>
              <a:custGeom>
                <a:avLst/>
                <a:gdLst>
                  <a:gd name="T0" fmla="*/ 1318603 w 456"/>
                  <a:gd name="T1" fmla="*/ 444020 h 306"/>
                  <a:gd name="T2" fmla="*/ 1194261 w 456"/>
                  <a:gd name="T3" fmla="*/ 266992 h 306"/>
                  <a:gd name="T4" fmla="*/ 1194261 w 456"/>
                  <a:gd name="T5" fmla="*/ 0 h 306"/>
                  <a:gd name="T6" fmla="*/ 404834 w 456"/>
                  <a:gd name="T7" fmla="*/ 0 h 306"/>
                  <a:gd name="T8" fmla="*/ 404834 w 456"/>
                  <a:gd name="T9" fmla="*/ 0 h 306"/>
                  <a:gd name="T10" fmla="*/ 401943 w 456"/>
                  <a:gd name="T11" fmla="*/ 2902 h 306"/>
                  <a:gd name="T12" fmla="*/ 407726 w 456"/>
                  <a:gd name="T13" fmla="*/ 2902 h 306"/>
                  <a:gd name="T14" fmla="*/ 0 w 456"/>
                  <a:gd name="T15" fmla="*/ 444020 h 306"/>
                  <a:gd name="T16" fmla="*/ 407726 w 456"/>
                  <a:gd name="T17" fmla="*/ 888039 h 306"/>
                  <a:gd name="T18" fmla="*/ 401943 w 456"/>
                  <a:gd name="T19" fmla="*/ 888039 h 306"/>
                  <a:gd name="T20" fmla="*/ 404834 w 456"/>
                  <a:gd name="T21" fmla="*/ 888039 h 306"/>
                  <a:gd name="T22" fmla="*/ 404834 w 456"/>
                  <a:gd name="T23" fmla="*/ 888039 h 306"/>
                  <a:gd name="T24" fmla="*/ 1194261 w 456"/>
                  <a:gd name="T25" fmla="*/ 888039 h 306"/>
                  <a:gd name="T26" fmla="*/ 1194261 w 456"/>
                  <a:gd name="T27" fmla="*/ 621047 h 306"/>
                  <a:gd name="T28" fmla="*/ 1318603 w 456"/>
                  <a:gd name="T29" fmla="*/ 444020 h 30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456" h="306">
                    <a:moveTo>
                      <a:pt x="456" y="153"/>
                    </a:moveTo>
                    <a:cubicBezTo>
                      <a:pt x="413" y="92"/>
                      <a:pt x="413" y="92"/>
                      <a:pt x="413" y="92"/>
                    </a:cubicBezTo>
                    <a:cubicBezTo>
                      <a:pt x="413" y="0"/>
                      <a:pt x="413" y="0"/>
                      <a:pt x="413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0" y="0"/>
                      <a:pt x="139" y="1"/>
                      <a:pt x="139" y="1"/>
                    </a:cubicBezTo>
                    <a:cubicBezTo>
                      <a:pt x="139" y="1"/>
                      <a:pt x="140" y="1"/>
                      <a:pt x="141" y="1"/>
                    </a:cubicBezTo>
                    <a:cubicBezTo>
                      <a:pt x="62" y="10"/>
                      <a:pt x="0" y="75"/>
                      <a:pt x="0" y="153"/>
                    </a:cubicBezTo>
                    <a:cubicBezTo>
                      <a:pt x="0" y="232"/>
                      <a:pt x="62" y="296"/>
                      <a:pt x="141" y="306"/>
                    </a:cubicBezTo>
                    <a:cubicBezTo>
                      <a:pt x="140" y="306"/>
                      <a:pt x="139" y="306"/>
                      <a:pt x="139" y="306"/>
                    </a:cubicBezTo>
                    <a:cubicBezTo>
                      <a:pt x="139" y="306"/>
                      <a:pt x="140" y="306"/>
                      <a:pt x="140" y="306"/>
                    </a:cubicBezTo>
                    <a:cubicBezTo>
                      <a:pt x="140" y="306"/>
                      <a:pt x="140" y="306"/>
                      <a:pt x="140" y="306"/>
                    </a:cubicBezTo>
                    <a:cubicBezTo>
                      <a:pt x="413" y="306"/>
                      <a:pt x="413" y="306"/>
                      <a:pt x="413" y="306"/>
                    </a:cubicBezTo>
                    <a:cubicBezTo>
                      <a:pt x="413" y="214"/>
                      <a:pt x="413" y="214"/>
                      <a:pt x="413" y="214"/>
                    </a:cubicBezTo>
                    <a:lnTo>
                      <a:pt x="456" y="153"/>
                    </a:lnTo>
                    <a:close/>
                  </a:path>
                </a:pathLst>
              </a:custGeom>
              <a:solidFill>
                <a:srgbClr val="24AFB6"/>
              </a:solidFill>
              <a:ln w="9525">
                <a:solidFill>
                  <a:srgbClr val="24AFB6"/>
                </a:solidFill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0" name="文本框 39"/>
          <p:cNvSpPr txBox="1"/>
          <p:nvPr/>
        </p:nvSpPr>
        <p:spPr>
          <a:xfrm>
            <a:off x="952563" y="734334"/>
            <a:ext cx="544198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DECRIPTION OF PROJECT </a:t>
            </a:r>
            <a:endParaRPr kumimoji="1" lang="zh-CN" altLang="en-US" sz="2755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0411" y="1381078"/>
            <a:ext cx="911986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Times" pitchFamily="2" charset="0"/>
                <a:ea typeface="黑体" panose="02010609060101010101" pitchFamily="49" charset="-122"/>
              </a:rPr>
              <a:t>The idea comes from: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" pitchFamily="2" charset="0"/>
                <a:ea typeface="黑体" panose="02010609060101010101" pitchFamily="49" charset="-122"/>
              </a:rPr>
              <a:t>the lives of JLU students are too </a:t>
            </a:r>
            <a:r>
              <a:rPr lang="en-US" altLang="zh-CN" sz="2400" b="1" dirty="0">
                <a:latin typeface="Times" pitchFamily="2" charset="0"/>
                <a:ea typeface="黑体" panose="02010609060101010101" pitchFamily="49" charset="-122"/>
              </a:rPr>
              <a:t>boring</a:t>
            </a:r>
            <a:r>
              <a:rPr lang="en-US" altLang="zh-CN" sz="2400" dirty="0">
                <a:latin typeface="Times" pitchFamily="2" charset="0"/>
                <a:ea typeface="黑体" panose="02010609060101010101" pitchFamily="49" charset="-12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latin typeface="Times" pitchFamily="2" charset="0"/>
                <a:ea typeface="黑体" panose="02010609060101010101" pitchFamily="49" charset="-122"/>
              </a:rPr>
              <a:t>they need to find ways to </a:t>
            </a:r>
            <a:r>
              <a:rPr lang="en-US" altLang="zh-CN" sz="2400" b="1" dirty="0">
                <a:latin typeface="Times" pitchFamily="2" charset="0"/>
                <a:ea typeface="黑体" panose="02010609060101010101" pitchFamily="49" charset="-122"/>
              </a:rPr>
              <a:t>entertain</a:t>
            </a:r>
            <a:r>
              <a:rPr lang="en-US" altLang="zh-CN" sz="2400" dirty="0">
                <a:latin typeface="Times" pitchFamily="2" charset="0"/>
                <a:ea typeface="黑体" panose="02010609060101010101" pitchFamily="49" charset="-122"/>
              </a:rPr>
              <a:t> themselves. </a:t>
            </a:r>
          </a:p>
          <a:p>
            <a:endParaRPr lang="en-US" altLang="zh-CN" dirty="0">
              <a:latin typeface="Times" pitchFamily="2" charset="0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Times" pitchFamily="2" charset="0"/>
                <a:ea typeface="黑体" panose="02010609060101010101" pitchFamily="49" charset="-122"/>
              </a:rPr>
              <a:t>But the problem is:</a:t>
            </a:r>
            <a:endParaRPr lang="en-US" altLang="zh-CN" dirty="0">
              <a:latin typeface="Time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" pitchFamily="2" charset="0"/>
              </a:rPr>
              <a:t>so many</a:t>
            </a:r>
            <a:r>
              <a:rPr lang="en-US" altLang="zh-CN" sz="2400" dirty="0">
                <a:latin typeface="Times" pitchFamily="2" charset="0"/>
              </a:rPr>
              <a:t> recreation places, saying, scenic spots, restaurants, cinemas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" pitchFamily="2" charset="0"/>
              </a:rPr>
              <a:t>difficult to manage a route </a:t>
            </a:r>
            <a:r>
              <a:rPr lang="en-US" altLang="zh-CN" sz="2400" dirty="0">
                <a:latin typeface="Times" pitchFamily="2" charset="0"/>
              </a:rPr>
              <a:t>due to the complexity of querying data.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>
              <a:latin typeface="Times" pitchFamily="2" charset="0"/>
            </a:endParaRPr>
          </a:p>
          <a:p>
            <a:r>
              <a:rPr lang="en-US" altLang="zh-CN" sz="2800" dirty="0">
                <a:solidFill>
                  <a:srgbClr val="C00000"/>
                </a:solidFill>
                <a:latin typeface="Times" pitchFamily="2" charset="0"/>
                <a:ea typeface="黑体" panose="02010609060101010101" pitchFamily="49" charset="-122"/>
              </a:rPr>
              <a:t>Our goals is:</a:t>
            </a:r>
          </a:p>
          <a:p>
            <a:r>
              <a:rPr lang="en-US" altLang="zh-CN" sz="2400" dirty="0">
                <a:latin typeface="Times" pitchFamily="2" charset="0"/>
              </a:rPr>
              <a:t>By stating the key words, like</a:t>
            </a:r>
            <a:r>
              <a:rPr lang="zh-CN" altLang="en-US" sz="2400" dirty="0">
                <a:latin typeface="Times" pitchFamily="2" charset="0"/>
              </a:rPr>
              <a:t> </a:t>
            </a:r>
            <a:r>
              <a:rPr lang="en-US" altLang="zh-CN" sz="2400" dirty="0">
                <a:latin typeface="Times" pitchFamily="2" charset="0"/>
              </a:rPr>
              <a:t>Sichuan cuisine or scenic places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kumimoji="1" lang="en-US" altLang="zh-CN" sz="2400" b="1" dirty="0">
                <a:latin typeface="Times" pitchFamily="2" charset="0"/>
              </a:rPr>
              <a:t>recommend related places(nearby, ...) </a:t>
            </a:r>
            <a:r>
              <a:rPr lang="en-US" altLang="zh-CN" sz="2400" dirty="0">
                <a:latin typeface="Times" pitchFamily="2" charset="0"/>
              </a:rPr>
              <a:t>under their own circumstances(</a:t>
            </a:r>
            <a:r>
              <a:rPr lang="en-US" altLang="zh-CN" sz="2400" b="1" dirty="0">
                <a:latin typeface="Times" pitchFamily="2" charset="0"/>
              </a:rPr>
              <a:t>prices, </a:t>
            </a:r>
            <a:r>
              <a:rPr lang="en-US" altLang="zh-CN" sz="2400" b="1" dirty="0" err="1">
                <a:latin typeface="Times" pitchFamily="2" charset="0"/>
              </a:rPr>
              <a:t>time</a:t>
            </a:r>
            <a:r>
              <a:rPr lang="en-US" altLang="zh-CN" sz="2400" dirty="0" err="1">
                <a:latin typeface="Times" pitchFamily="2" charset="0"/>
              </a:rPr>
              <a:t>,key</a:t>
            </a:r>
            <a:r>
              <a:rPr lang="en-US" altLang="zh-CN" sz="2400" dirty="0">
                <a:latin typeface="Times" pitchFamily="2" charset="0"/>
              </a:rPr>
              <a:t> words)</a:t>
            </a:r>
            <a:endParaRPr kumimoji="1" lang="en-US" altLang="zh-CN" sz="2400" b="1" dirty="0">
              <a:latin typeface="Time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b="1" dirty="0">
                <a:latin typeface="Times" pitchFamily="2" charset="0"/>
              </a:rPr>
              <a:t>more information </a:t>
            </a:r>
            <a:r>
              <a:rPr lang="en-US" altLang="zh-CN" sz="2400" dirty="0">
                <a:latin typeface="Times" pitchFamily="2" charset="0"/>
              </a:rPr>
              <a:t>about these place(dynamic </a:t>
            </a:r>
            <a:r>
              <a:rPr lang="en-US" altLang="zh-CN" sz="2400" b="1" dirty="0">
                <a:latin typeface="Times" pitchFamily="2" charset="0"/>
              </a:rPr>
              <a:t>route</a:t>
            </a:r>
            <a:r>
              <a:rPr lang="en-US" altLang="zh-CN" sz="2400" dirty="0">
                <a:latin typeface="Times" pitchFamily="2" charset="0"/>
              </a:rPr>
              <a:t>s, </a:t>
            </a:r>
            <a:r>
              <a:rPr lang="en-US" altLang="zh-CN" sz="2400" b="1" dirty="0">
                <a:latin typeface="Times" pitchFamily="2" charset="0"/>
              </a:rPr>
              <a:t>tags</a:t>
            </a:r>
            <a:r>
              <a:rPr lang="en-US" altLang="zh-CN" sz="2400" dirty="0">
                <a:latin typeface="Times" pitchFamily="2" charset="0"/>
              </a:rPr>
              <a:t>)</a:t>
            </a:r>
          </a:p>
          <a:p>
            <a:endParaRPr kumimoji="1" lang="zh-CN" altLang="en-US" sz="2400" b="1" dirty="0"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51"/>
          <p:cNvGrpSpPr/>
          <p:nvPr/>
        </p:nvGrpSpPr>
        <p:grpSpPr bwMode="auto">
          <a:xfrm>
            <a:off x="1385796" y="1707661"/>
            <a:ext cx="1051618" cy="1013547"/>
            <a:chOff x="1460006" y="1642203"/>
            <a:chExt cx="479425" cy="479425"/>
          </a:xfrm>
        </p:grpSpPr>
        <p:sp>
          <p:nvSpPr>
            <p:cNvPr id="29" name="Oval 8"/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Freeform 9"/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71438 h 104"/>
                <a:gd name="T2" fmla="*/ 95250 w 156"/>
                <a:gd name="T3" fmla="*/ 165100 h 104"/>
                <a:gd name="T4" fmla="*/ 247650 w 156"/>
                <a:gd name="T5" fmla="*/ 0 h 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4" name="Rectangle 57"/>
          <p:cNvSpPr>
            <a:spLocks noChangeArrowheads="1"/>
          </p:cNvSpPr>
          <p:nvPr/>
        </p:nvSpPr>
        <p:spPr bwMode="auto">
          <a:xfrm>
            <a:off x="2509129" y="1707661"/>
            <a:ext cx="8407302" cy="68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3200" dirty="0"/>
              <a:t>A DKG in the </a:t>
            </a:r>
            <a:r>
              <a:rPr lang="en-US" altLang="zh-CN" sz="3200" b="1" dirty="0">
                <a:solidFill>
                  <a:srgbClr val="FF0000"/>
                </a:solidFill>
              </a:rPr>
              <a:t>process of decision </a:t>
            </a:r>
            <a:r>
              <a:rPr lang="en-US" altLang="zh-CN" sz="3200" b="1" dirty="0"/>
              <a:t>for JLU students</a:t>
            </a:r>
            <a:endParaRPr lang="en-US" altLang="zh-CN" sz="3200" b="1" dirty="0">
              <a:solidFill>
                <a:schemeClr val="bg1">
                  <a:lumMod val="50000"/>
                </a:schemeClr>
              </a:solidFill>
              <a:latin typeface="Source Sans Pro Light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Rectangle 58"/>
          <p:cNvSpPr>
            <a:spLocks noChangeArrowheads="1"/>
          </p:cNvSpPr>
          <p:nvPr/>
        </p:nvSpPr>
        <p:spPr bwMode="auto">
          <a:xfrm>
            <a:off x="2636869" y="3472889"/>
            <a:ext cx="7547644" cy="132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</a:rPr>
              <a:t>most suitable places </a:t>
            </a:r>
            <a:r>
              <a:rPr lang="en-US" altLang="zh-CN" sz="3200" dirty="0"/>
              <a:t>for them based on the </a:t>
            </a:r>
          </a:p>
          <a:p>
            <a:pPr>
              <a:lnSpc>
                <a:spcPct val="130000"/>
              </a:lnSpc>
            </a:pPr>
            <a:r>
              <a:rPr lang="en-US" altLang="zh-CN" sz="3200" dirty="0"/>
              <a:t>distance and price.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Source Sans Pro Light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62"/>
          <p:cNvSpPr>
            <a:spLocks noChangeArrowheads="1"/>
          </p:cNvSpPr>
          <p:nvPr/>
        </p:nvSpPr>
        <p:spPr bwMode="auto">
          <a:xfrm>
            <a:off x="2509129" y="5400624"/>
            <a:ext cx="5796395" cy="680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3200" dirty="0"/>
              <a:t>Detecting </a:t>
            </a:r>
            <a:r>
              <a:rPr lang="en-US" altLang="zh-CN" sz="3200" b="1" dirty="0">
                <a:solidFill>
                  <a:srgbClr val="FF0000"/>
                </a:solidFill>
              </a:rPr>
              <a:t>the best route </a:t>
            </a:r>
            <a:r>
              <a:rPr lang="en-US" altLang="zh-CN" sz="3200" dirty="0"/>
              <a:t>for them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Source Sans Pro Light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2007" y="470615"/>
            <a:ext cx="5441983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DECRIPTION OF PROJECTI </a:t>
            </a:r>
            <a:endParaRPr kumimoji="1" lang="zh-CN" altLang="en-US" sz="2755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1" name="Group 51"/>
          <p:cNvGrpSpPr/>
          <p:nvPr/>
        </p:nvGrpSpPr>
        <p:grpSpPr bwMode="auto">
          <a:xfrm>
            <a:off x="1385796" y="3568267"/>
            <a:ext cx="1051618" cy="1013547"/>
            <a:chOff x="1460006" y="1642203"/>
            <a:chExt cx="479425" cy="479425"/>
          </a:xfrm>
        </p:grpSpPr>
        <p:sp>
          <p:nvSpPr>
            <p:cNvPr id="49" name="Oval 8"/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0" name="Freeform 9"/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71438 h 104"/>
                <a:gd name="T2" fmla="*/ 95250 w 156"/>
                <a:gd name="T3" fmla="*/ 165100 h 104"/>
                <a:gd name="T4" fmla="*/ 247650 w 156"/>
                <a:gd name="T5" fmla="*/ 0 h 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1" name="Group 51"/>
          <p:cNvGrpSpPr/>
          <p:nvPr/>
        </p:nvGrpSpPr>
        <p:grpSpPr bwMode="auto">
          <a:xfrm>
            <a:off x="1385796" y="5158769"/>
            <a:ext cx="1051618" cy="1013547"/>
            <a:chOff x="1460006" y="1642203"/>
            <a:chExt cx="479425" cy="479425"/>
          </a:xfrm>
        </p:grpSpPr>
        <p:sp>
          <p:nvSpPr>
            <p:cNvPr id="52" name="Oval 8"/>
            <p:cNvSpPr>
              <a:spLocks noChangeArrowheads="1"/>
            </p:cNvSpPr>
            <p:nvPr/>
          </p:nvSpPr>
          <p:spPr bwMode="auto">
            <a:xfrm>
              <a:off x="1460006" y="1642203"/>
              <a:ext cx="479425" cy="479425"/>
            </a:xfrm>
            <a:prstGeom prst="ellipse">
              <a:avLst/>
            </a:prstGeom>
            <a:solidFill>
              <a:srgbClr val="FFFFFF"/>
            </a:solidFill>
            <a:ln w="17463" cap="rnd">
              <a:solidFill>
                <a:schemeClr val="accent1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zh-CN" altLang="zh-CN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3" name="Freeform 9"/>
            <p:cNvSpPr/>
            <p:nvPr/>
          </p:nvSpPr>
          <p:spPr bwMode="auto">
            <a:xfrm>
              <a:off x="1575894" y="1799366"/>
              <a:ext cx="247650" cy="165100"/>
            </a:xfrm>
            <a:custGeom>
              <a:avLst/>
              <a:gdLst>
                <a:gd name="T0" fmla="*/ 0 w 156"/>
                <a:gd name="T1" fmla="*/ 71438 h 104"/>
                <a:gd name="T2" fmla="*/ 95250 w 156"/>
                <a:gd name="T3" fmla="*/ 165100 h 104"/>
                <a:gd name="T4" fmla="*/ 247650 w 156"/>
                <a:gd name="T5" fmla="*/ 0 h 1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6" h="104">
                  <a:moveTo>
                    <a:pt x="0" y="45"/>
                  </a:moveTo>
                  <a:lnTo>
                    <a:pt x="60" y="104"/>
                  </a:lnTo>
                  <a:lnTo>
                    <a:pt x="156" y="0"/>
                  </a:lnTo>
                </a:path>
              </a:pathLst>
            </a:custGeom>
            <a:solidFill>
              <a:srgbClr val="FFFFFF"/>
            </a:solidFill>
            <a:ln w="17463" cap="rnd">
              <a:solidFill>
                <a:schemeClr val="accent1"/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80" b="23780"/>
          <a:stretch>
            <a:fillRect/>
          </a:stretch>
        </p:blipFill>
        <p:spPr>
          <a:xfrm>
            <a:off x="-6350" y="0"/>
            <a:ext cx="12198350" cy="4457701"/>
          </a:xfrm>
          <a:solidFill>
            <a:schemeClr val="bg2"/>
          </a:solidFill>
        </p:spPr>
      </p:pic>
      <p:sp>
        <p:nvSpPr>
          <p:cNvPr id="12" name="34 Rectángulo"/>
          <p:cNvSpPr/>
          <p:nvPr/>
        </p:nvSpPr>
        <p:spPr bwMode="auto">
          <a:xfrm>
            <a:off x="-31372" y="-24139"/>
            <a:ext cx="12192000" cy="4457701"/>
          </a:xfrm>
          <a:prstGeom prst="rect">
            <a:avLst/>
          </a:prstGeom>
          <a:gradFill flip="none" rotWithShape="1">
            <a:gsLst>
              <a:gs pos="4000">
                <a:srgbClr val="7030A0">
                  <a:alpha val="49000"/>
                </a:srgbClr>
              </a:gs>
              <a:gs pos="100000">
                <a:schemeClr val="accent5">
                  <a:alpha val="41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lIns="0" tIns="0" rIns="0" bIns="0" rtlCol="0" anchor="ctr"/>
          <a:lstStyle/>
          <a:p>
            <a:pPr algn="ctr" defTabSz="1157605"/>
            <a:endParaRPr lang="es-SV" sz="1465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1631523" y="1893660"/>
            <a:ext cx="8928954" cy="3742044"/>
          </a:xfrm>
          <a:prstGeom prst="rect">
            <a:avLst/>
          </a:prstGeom>
          <a:solidFill>
            <a:srgbClr val="FFFFFF"/>
          </a:solidFill>
          <a:ln w="3175"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/>
          </a:p>
        </p:txBody>
      </p:sp>
      <p:sp>
        <p:nvSpPr>
          <p:cNvPr id="136" name="Shape 1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/>
              <a:t>7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74792" y="1999247"/>
            <a:ext cx="74881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800" b="1">
                <a:latin typeface="Yuanti SC" charset="-122"/>
                <a:ea typeface="Yuanti SC" charset="-122"/>
                <a:cs typeface="Yuanti SC" charset="-122"/>
              </a:rPr>
              <a:t>PART TWO</a:t>
            </a:r>
            <a:endParaRPr kumimoji="1" lang="zh-CN" altLang="en-US" sz="8800" b="1" dirty="0">
              <a:latin typeface="Yuanti SC" charset="-122"/>
              <a:ea typeface="Yuanti SC" charset="-122"/>
              <a:cs typeface="Yuanti SC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90186" y="3242829"/>
            <a:ext cx="4903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600" b="1" dirty="0">
                <a:latin typeface="Yuanti SC" charset="-122"/>
                <a:ea typeface="Yuanti SC" charset="-122"/>
                <a:cs typeface="Yuanti SC" charset="-122"/>
              </a:rPr>
              <a:t>Procedure</a:t>
            </a:r>
            <a:endParaRPr kumimoji="1" lang="zh-CN" altLang="en-US" sz="3600" b="1" dirty="0">
              <a:latin typeface="Yuanti SC" charset="-122"/>
              <a:ea typeface="Yuanti SC" charset="-122"/>
              <a:cs typeface="Yuanti SC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46" y="-84666"/>
            <a:ext cx="9814658" cy="7188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384168"/>
            <a:ext cx="4028135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Scope Definition</a:t>
            </a:r>
            <a:endParaRPr kumimoji="1" lang="zh-CN" altLang="en-US" sz="275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61602" y="1416181"/>
            <a:ext cx="112687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i="1" dirty="0">
                <a:latin typeface="Times" pitchFamily="2" charset="0"/>
                <a:ea typeface="LingWai SC Medium" panose="03050602040302020204" pitchFamily="66" charset="-122"/>
                <a:cs typeface="LingWai SC Medium" panose="03050602040302020204" pitchFamily="66" charset="-122"/>
              </a:rPr>
              <a:t>Finished by Chen </a:t>
            </a:r>
            <a:r>
              <a:rPr kumimoji="1" lang="en-US" altLang="zh-CN" sz="2800" i="1" dirty="0" err="1">
                <a:latin typeface="Times" pitchFamily="2" charset="0"/>
                <a:ea typeface="LingWai SC Medium" panose="03050602040302020204" pitchFamily="66" charset="-122"/>
                <a:cs typeface="LingWai SC Medium" panose="03050602040302020204" pitchFamily="66" charset="-122"/>
              </a:rPr>
              <a:t>Ziming</a:t>
            </a:r>
            <a:r>
              <a:rPr kumimoji="1" lang="en-US" altLang="zh-CN" sz="2800" i="1" dirty="0">
                <a:latin typeface="Times" pitchFamily="2" charset="0"/>
                <a:ea typeface="LingWai SC Medium" panose="03050602040302020204" pitchFamily="66" charset="-122"/>
                <a:cs typeface="LingWai SC Medium" panose="03050602040302020204" pitchFamily="66" charset="-122"/>
              </a:rPr>
              <a:t> </a:t>
            </a:r>
          </a:p>
          <a:p>
            <a:endParaRPr kumimoji="1" lang="en-US" altLang="zh-CN" sz="4800" dirty="0">
              <a:latin typeface="Time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en-US" altLang="zh-CN" sz="4800" dirty="0">
                <a:latin typeface="Times" pitchFamily="2" charset="0"/>
              </a:rPr>
              <a:t>define the </a:t>
            </a:r>
            <a:r>
              <a:rPr kumimoji="1" lang="en-US" altLang="zh-CN" sz="4800" b="1" dirty="0">
                <a:solidFill>
                  <a:srgbClr val="FF0000"/>
                </a:solidFill>
                <a:latin typeface="Times" pitchFamily="2" charset="0"/>
              </a:rPr>
              <a:t>purpose</a:t>
            </a:r>
            <a:r>
              <a:rPr kumimoji="1" lang="en-US" altLang="zh-CN" sz="4800" dirty="0">
                <a:latin typeface="Times" pitchFamily="2" charset="0"/>
              </a:rPr>
              <a:t> and the </a:t>
            </a:r>
            <a:r>
              <a:rPr kumimoji="1" lang="en-US" altLang="zh-CN" sz="4800" b="1" dirty="0">
                <a:solidFill>
                  <a:srgbClr val="FF0000"/>
                </a:solidFill>
                <a:latin typeface="Times" pitchFamily="2" charset="0"/>
              </a:rPr>
              <a:t>scope</a:t>
            </a:r>
            <a:r>
              <a:rPr kumimoji="1" lang="en-US" altLang="zh-CN" sz="4800" dirty="0">
                <a:latin typeface="Times" pitchFamily="2" charset="0"/>
              </a:rPr>
              <a:t> of work</a:t>
            </a:r>
          </a:p>
          <a:p>
            <a:endParaRPr kumimoji="1" lang="en-US" altLang="zh-CN" sz="4800" dirty="0">
              <a:latin typeface="Times" pitchFamily="2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en-US" altLang="zh-CN" sz="4800" b="1" dirty="0">
                <a:latin typeface="Times" pitchFamily="2" charset="0"/>
              </a:rPr>
              <a:t>Changchun</a:t>
            </a:r>
            <a:endParaRPr kumimoji="1" lang="zh-CN" altLang="en-US" sz="4800" b="1" dirty="0">
              <a:latin typeface="Times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0" y="384168"/>
            <a:ext cx="4028135" cy="5261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755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Scope Definition</a:t>
            </a:r>
            <a:endParaRPr kumimoji="1" lang="zh-CN" altLang="en-US" sz="2755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637" y="2275841"/>
            <a:ext cx="1670462" cy="16147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305" y="2275842"/>
            <a:ext cx="1670461" cy="16147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63" y="2275843"/>
            <a:ext cx="1670460" cy="16147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843" y="2275843"/>
            <a:ext cx="1670460" cy="161477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72119" y="1436143"/>
            <a:ext cx="4291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i="1" dirty="0">
                <a:latin typeface="Times" pitchFamily="2" charset="0"/>
              </a:rPr>
              <a:t> Chen </a:t>
            </a:r>
            <a:r>
              <a:rPr kumimoji="1" lang="en-US" altLang="zh-CN" sz="2400" i="1" dirty="0" err="1">
                <a:latin typeface="Times" pitchFamily="2" charset="0"/>
              </a:rPr>
              <a:t>Ziming</a:t>
            </a:r>
            <a:r>
              <a:rPr kumimoji="1" lang="en-US" altLang="zh-CN" sz="2400" i="1" dirty="0">
                <a:latin typeface="Times" pitchFamily="2" charset="0"/>
              </a:rPr>
              <a:t> &amp; Du </a:t>
            </a:r>
            <a:r>
              <a:rPr kumimoji="1" lang="en-US" altLang="zh-CN" sz="2400" i="1" dirty="0" err="1">
                <a:latin typeface="Times" pitchFamily="2" charset="0"/>
              </a:rPr>
              <a:t>Xiaolong</a:t>
            </a:r>
            <a:r>
              <a:rPr kumimoji="1" lang="en-US" altLang="zh-CN" sz="2400" i="1" dirty="0">
                <a:latin typeface="Times" pitchFamily="2" charset="0"/>
              </a:rPr>
              <a:t> </a:t>
            </a:r>
            <a:endParaRPr kumimoji="1" lang="zh-CN" altLang="en-US" sz="2400" i="1" dirty="0">
              <a:latin typeface="Times" pitchFamily="2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9147" y="3890620"/>
            <a:ext cx="986963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>
                <a:solidFill>
                  <a:srgbClr val="FF0000"/>
                </a:solidFill>
                <a:latin typeface="Times" pitchFamily="2" charset="0"/>
              </a:rPr>
              <a:t>Problem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CN" sz="2000" b="1" dirty="0">
                <a:latin typeface="Times" pitchFamily="2" charset="0"/>
              </a:rPr>
              <a:t>Repetition</a:t>
            </a:r>
            <a:r>
              <a:rPr kumimoji="1" lang="en-US" altLang="zh-CN" dirty="0">
                <a:latin typeface="Times" pitchFamily="2" charset="0"/>
              </a:rPr>
              <a:t> of functionality and similarity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CN" dirty="0">
                <a:latin typeface="Times" pitchFamily="2" charset="0"/>
              </a:rPr>
              <a:t>Most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</a:rPr>
              <a:t>struggling</a:t>
            </a:r>
            <a:r>
              <a:rPr kumimoji="1" lang="en-US" altLang="zh-CN" dirty="0">
                <a:latin typeface="Times" pitchFamily="2" charset="0"/>
              </a:rPr>
              <a:t> part is:</a:t>
            </a:r>
          </a:p>
          <a:p>
            <a:r>
              <a:rPr kumimoji="1" lang="en-US" altLang="zh-CN" b="1" dirty="0">
                <a:latin typeface="Times" pitchFamily="2" charset="0"/>
              </a:rPr>
              <a:t>?</a:t>
            </a:r>
            <a:r>
              <a:rPr kumimoji="1" lang="en-US" altLang="zh-CN" dirty="0">
                <a:latin typeface="Times" pitchFamily="2" charset="0"/>
              </a:rPr>
              <a:t>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</a:rPr>
              <a:t>conflicts</a:t>
            </a:r>
            <a:r>
              <a:rPr kumimoji="1" lang="en-US" altLang="zh-CN" dirty="0">
                <a:latin typeface="Times" pitchFamily="2" charset="0"/>
              </a:rPr>
              <a:t> between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</a:rPr>
              <a:t>the required data </a:t>
            </a:r>
            <a:r>
              <a:rPr kumimoji="1" lang="en-US" altLang="zh-CN" dirty="0">
                <a:latin typeface="Times" pitchFamily="2" charset="0"/>
              </a:rPr>
              <a:t>and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" pitchFamily="2" charset="0"/>
              </a:rPr>
              <a:t>accessible data</a:t>
            </a:r>
          </a:p>
          <a:p>
            <a:endParaRPr kumimoji="1" lang="en-US" altLang="zh-CN" sz="2000" b="1" dirty="0">
              <a:solidFill>
                <a:srgbClr val="FF0000"/>
              </a:solidFill>
              <a:latin typeface="Time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zh-CN" dirty="0">
                <a:latin typeface="Times" pitchFamily="2" charset="0"/>
              </a:rPr>
              <a:t> </a:t>
            </a:r>
            <a:r>
              <a:rPr kumimoji="1" lang="en-US" altLang="zh-CN" sz="2400" dirty="0">
                <a:latin typeface="Times" pitchFamily="2" charset="0"/>
              </a:rPr>
              <a:t>On the one hand, try our best to get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zh-CN" sz="2400" dirty="0">
                <a:latin typeface="Times" pitchFamily="2" charset="0"/>
              </a:rPr>
              <a:t>On the other hand, remove some function where data is hard to retrieve and is kind of </a:t>
            </a:r>
            <a:r>
              <a:rPr kumimoji="1" lang="en-US" altLang="zh-CN" sz="2400" dirty="0" err="1">
                <a:latin typeface="Times" pitchFamily="2" charset="0"/>
              </a:rPr>
              <a:t>inpractice</a:t>
            </a:r>
            <a:r>
              <a:rPr kumimoji="1" lang="en-US" altLang="zh-CN" sz="2400" dirty="0">
                <a:latin typeface="Times" pitchFamily="2" charset="0"/>
              </a:rPr>
              <a:t> </a:t>
            </a:r>
            <a:endParaRPr kumimoji="1" lang="zh-CN" altLang="en-US" sz="2400" dirty="0">
              <a:latin typeface="Times" pitchFamily="2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24212" y="837428"/>
            <a:ext cx="25042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4400" b="1" dirty="0">
                <a:solidFill>
                  <a:schemeClr val="accent2"/>
                </a:solidFill>
                <a:latin typeface="Times" pitchFamily="2" charset="0"/>
              </a:rPr>
              <a:t>Scenarios</a:t>
            </a:r>
            <a:endParaRPr lang="zh-CN" altLang="en-US" sz="4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3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336,&quot;width&quot;:5304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664</Words>
  <Application>Microsoft Macintosh PowerPoint</Application>
  <PresentationFormat>宽屏</PresentationFormat>
  <Paragraphs>168</Paragraphs>
  <Slides>27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等线</vt:lpstr>
      <vt:lpstr>等线 Light</vt:lpstr>
      <vt:lpstr>微软雅黑</vt:lpstr>
      <vt:lpstr>Open Sans</vt:lpstr>
      <vt:lpstr>Segoe UI</vt:lpstr>
      <vt:lpstr>Yuanti SC</vt:lpstr>
      <vt:lpstr>Arial</vt:lpstr>
      <vt:lpstr>Calibri</vt:lpstr>
      <vt:lpstr>Helvetica Light</vt:lpstr>
      <vt:lpstr>Impact</vt:lpstr>
      <vt:lpstr>Source Sans Pro Light</vt:lpstr>
      <vt:lpstr>Source Sans Pro Semibold</vt:lpstr>
      <vt:lpstr>Times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商业产品介绍发布PPT模板</dc:title>
  <dc:subject> </dc:subject>
  <dc:creator>极简办公</dc:creator>
  <cp:keywords>www.jjppt.com</cp:keywords>
  <dc:description>www.jjppt.com</dc:description>
  <cp:lastModifiedBy>chen Daniel</cp:lastModifiedBy>
  <cp:revision>41</cp:revision>
  <dcterms:created xsi:type="dcterms:W3CDTF">2018-03-25T11:39:00Z</dcterms:created>
  <dcterms:modified xsi:type="dcterms:W3CDTF">2020-12-18T11:38:00Z</dcterms:modified>
  <cp:category> </cp:category>
  <cp:version>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